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Nuni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j6GvN5+63SVf/7XrfBKstev9fo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0B72B3-070A-438B-B9E0-2E7A431CABA1}">
  <a:tblStyle styleId="{7A0B72B3-070A-438B-B9E0-2E7A431CABA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0"/>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1" name="Google Shape;11;p20"/>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 name="Google Shape;12;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0"/>
          <p:cNvGrpSpPr/>
          <p:nvPr/>
        </p:nvGrpSpPr>
        <p:grpSpPr>
          <a:xfrm>
            <a:off x="830392" y="1191256"/>
            <a:ext cx="745763" cy="45826"/>
            <a:chOff x="4580561" y="2589004"/>
            <a:chExt cx="1064464" cy="25200"/>
          </a:xfrm>
        </p:grpSpPr>
        <p:sp>
          <p:nvSpPr>
            <p:cNvPr id="14" name="Google Shape;1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p29"/>
          <p:cNvGrpSpPr/>
          <p:nvPr/>
        </p:nvGrpSpPr>
        <p:grpSpPr>
          <a:xfrm>
            <a:off x="830392" y="1191256"/>
            <a:ext cx="745763" cy="45826"/>
            <a:chOff x="4580561" y="2589004"/>
            <a:chExt cx="1064464" cy="25200"/>
          </a:xfrm>
        </p:grpSpPr>
        <p:sp>
          <p:nvSpPr>
            <p:cNvPr id="93" name="Google Shape;93;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2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96" name="Google Shape;96;p2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7" name="Google Shape;97;p2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30"/>
          <p:cNvPicPr preferRelativeResize="0"/>
          <p:nvPr/>
        </p:nvPicPr>
        <p:blipFill rotWithShape="1">
          <a:blip r:embed="rId2">
            <a:alphaModFix/>
          </a:blip>
          <a:srcRect b="26445" l="9049" r="54351" t="12064"/>
          <a:stretch/>
        </p:blipFill>
        <p:spPr>
          <a:xfrm>
            <a:off x="1" y="-50"/>
            <a:ext cx="4572000" cy="5143501"/>
          </a:xfrm>
          <a:prstGeom prst="rect">
            <a:avLst/>
          </a:prstGeom>
          <a:noFill/>
          <a:ln>
            <a:noFill/>
          </a:ln>
        </p:spPr>
      </p:pic>
      <p:sp>
        <p:nvSpPr>
          <p:cNvPr id="101" name="Google Shape;101;p30"/>
          <p:cNvSpPr/>
          <p:nvPr/>
        </p:nvSpPr>
        <p:spPr>
          <a:xfrm>
            <a:off x="1650" y="0"/>
            <a:ext cx="45687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30"/>
          <p:cNvGrpSpPr/>
          <p:nvPr/>
        </p:nvGrpSpPr>
        <p:grpSpPr>
          <a:xfrm>
            <a:off x="830392" y="1191256"/>
            <a:ext cx="745763" cy="45826"/>
            <a:chOff x="4580561" y="2589004"/>
            <a:chExt cx="1064464" cy="25200"/>
          </a:xfrm>
        </p:grpSpPr>
        <p:sp>
          <p:nvSpPr>
            <p:cNvPr id="103" name="Google Shape;103;p30"/>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0"/>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3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06" name="Google Shape;106;p3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3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8" name="Google Shape;108;p30"/>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31"/>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111" name="Google Shape;111;p31"/>
          <p:cNvSpPr/>
          <p:nvPr/>
        </p:nvSpPr>
        <p:spPr>
          <a:xfrm>
            <a:off x="-75" y="0"/>
            <a:ext cx="45720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p31"/>
          <p:cNvGrpSpPr/>
          <p:nvPr/>
        </p:nvGrpSpPr>
        <p:grpSpPr>
          <a:xfrm>
            <a:off x="830392" y="1191256"/>
            <a:ext cx="745763" cy="45826"/>
            <a:chOff x="4580561" y="2589004"/>
            <a:chExt cx="1064464" cy="25200"/>
          </a:xfrm>
        </p:grpSpPr>
        <p:sp>
          <p:nvSpPr>
            <p:cNvPr id="113" name="Google Shape;113;p31"/>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1"/>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3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16" name="Google Shape;116;p3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3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8" name="Google Shape;118;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3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1" name="Google Shape;121;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33"/>
          <p:cNvGrpSpPr/>
          <p:nvPr/>
        </p:nvGrpSpPr>
        <p:grpSpPr>
          <a:xfrm>
            <a:off x="830392" y="4169130"/>
            <a:ext cx="745763" cy="45826"/>
            <a:chOff x="4580561" y="2589004"/>
            <a:chExt cx="1064464" cy="25200"/>
          </a:xfrm>
        </p:grpSpPr>
        <p:sp>
          <p:nvSpPr>
            <p:cNvPr id="124" name="Google Shape;124;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3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7" name="Google Shape;127;p3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28" name="Google Shape;128;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21"/>
          <p:cNvGrpSpPr/>
          <p:nvPr/>
        </p:nvGrpSpPr>
        <p:grpSpPr>
          <a:xfrm>
            <a:off x="830392" y="1191256"/>
            <a:ext cx="745763" cy="45826"/>
            <a:chOff x="4580561" y="2589004"/>
            <a:chExt cx="1064464" cy="25200"/>
          </a:xfrm>
        </p:grpSpPr>
        <p:sp>
          <p:nvSpPr>
            <p:cNvPr id="20" name="Google Shape;20;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3" name="Google Shape;23;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22"/>
          <p:cNvGrpSpPr/>
          <p:nvPr/>
        </p:nvGrpSpPr>
        <p:grpSpPr>
          <a:xfrm>
            <a:off x="830392" y="1191256"/>
            <a:ext cx="745763" cy="45826"/>
            <a:chOff x="4580561" y="2589004"/>
            <a:chExt cx="1064464" cy="25200"/>
          </a:xfrm>
        </p:grpSpPr>
        <p:sp>
          <p:nvSpPr>
            <p:cNvPr id="27" name="Google Shape;27;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2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30" name="Google Shape;30;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23"/>
          <p:cNvGrpSpPr/>
          <p:nvPr/>
        </p:nvGrpSpPr>
        <p:grpSpPr>
          <a:xfrm>
            <a:off x="830392" y="1191256"/>
            <a:ext cx="745763" cy="45826"/>
            <a:chOff x="4580561" y="2589004"/>
            <a:chExt cx="1064464" cy="25200"/>
          </a:xfrm>
        </p:grpSpPr>
        <p:sp>
          <p:nvSpPr>
            <p:cNvPr id="34" name="Google Shape;34;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37" name="Google Shape;37;p2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9" name="Shape 39"/>
        <p:cNvGrpSpPr/>
        <p:nvPr/>
      </p:nvGrpSpPr>
      <p:grpSpPr>
        <a:xfrm>
          <a:off x="0" y="0"/>
          <a:ext cx="0" cy="0"/>
          <a:chOff x="0" y="0"/>
          <a:chExt cx="0" cy="0"/>
        </a:xfrm>
      </p:grpSpPr>
      <p:grpSp>
        <p:nvGrpSpPr>
          <p:cNvPr id="40" name="Google Shape;40;p24"/>
          <p:cNvGrpSpPr/>
          <p:nvPr/>
        </p:nvGrpSpPr>
        <p:grpSpPr>
          <a:xfrm>
            <a:off x="830392" y="4169130"/>
            <a:ext cx="745763" cy="45826"/>
            <a:chOff x="4580561" y="2589004"/>
            <a:chExt cx="1064464" cy="25200"/>
          </a:xfrm>
        </p:grpSpPr>
        <p:sp>
          <p:nvSpPr>
            <p:cNvPr id="41" name="Google Shape;41;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2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44" name="Google Shape;44;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45" name="Shape 45"/>
        <p:cNvGrpSpPr/>
        <p:nvPr/>
      </p:nvGrpSpPr>
      <p:grpSpPr>
        <a:xfrm>
          <a:off x="0" y="0"/>
          <a:ext cx="0" cy="0"/>
          <a:chOff x="0" y="0"/>
          <a:chExt cx="0" cy="0"/>
        </a:xfrm>
      </p:grpSpPr>
      <p:sp>
        <p:nvSpPr>
          <p:cNvPr id="46" name="Google Shape;46;p25"/>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47" name="Google Shape;47;p25"/>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8" name="Google Shape;48;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25"/>
          <p:cNvGrpSpPr/>
          <p:nvPr/>
        </p:nvGrpSpPr>
        <p:grpSpPr>
          <a:xfrm>
            <a:off x="830392" y="1191256"/>
            <a:ext cx="745763" cy="45826"/>
            <a:chOff x="4580561" y="2589004"/>
            <a:chExt cx="1064464" cy="25200"/>
          </a:xfrm>
        </p:grpSpPr>
        <p:sp>
          <p:nvSpPr>
            <p:cNvPr id="50" name="Google Shape;50;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25"/>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25"/>
          <p:cNvGrpSpPr/>
          <p:nvPr/>
        </p:nvGrpSpPr>
        <p:grpSpPr>
          <a:xfrm>
            <a:off x="5063224" y="1313339"/>
            <a:ext cx="3459829" cy="2670551"/>
            <a:chOff x="3553042" y="1657806"/>
            <a:chExt cx="3461100" cy="2671532"/>
          </a:xfrm>
        </p:grpSpPr>
        <p:sp>
          <p:nvSpPr>
            <p:cNvPr id="54" name="Google Shape;54;p25"/>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5"/>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5"/>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5"/>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5"/>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5"/>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5"/>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62" name="Google Shape;62;p25"/>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63" name="Google Shape;63;p25"/>
          <p:cNvSpPr/>
          <p:nvPr/>
        </p:nvSpPr>
        <p:spPr>
          <a:xfrm flipH="1">
            <a:off x="5156196" y="1401826"/>
            <a:ext cx="3268577" cy="1812993"/>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25"/>
          <p:cNvGrpSpPr/>
          <p:nvPr/>
        </p:nvGrpSpPr>
        <p:grpSpPr>
          <a:xfrm>
            <a:off x="7666681" y="2077877"/>
            <a:ext cx="1148179" cy="2282763"/>
            <a:chOff x="7666681" y="2077877"/>
            <a:chExt cx="1148179" cy="2282763"/>
          </a:xfrm>
        </p:grpSpPr>
        <p:grpSp>
          <p:nvGrpSpPr>
            <p:cNvPr id="65" name="Google Shape;65;p25"/>
            <p:cNvGrpSpPr/>
            <p:nvPr/>
          </p:nvGrpSpPr>
          <p:grpSpPr>
            <a:xfrm>
              <a:off x="7666681" y="2077877"/>
              <a:ext cx="1148179" cy="2282763"/>
              <a:chOff x="3983627" y="1676395"/>
              <a:chExt cx="1449538" cy="2881913"/>
            </a:xfrm>
          </p:grpSpPr>
          <p:sp>
            <p:nvSpPr>
              <p:cNvPr id="66" name="Google Shape;66;p25"/>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5"/>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5"/>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69" name="Google Shape;69;p25"/>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70" name="Google Shape;70;p25"/>
            <p:cNvSpPr/>
            <p:nvPr/>
          </p:nvSpPr>
          <p:spPr>
            <a:xfrm flipH="1">
              <a:off x="7722342" y="2222973"/>
              <a:ext cx="1037700" cy="1833000"/>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26"/>
          <p:cNvGrpSpPr/>
          <p:nvPr/>
        </p:nvGrpSpPr>
        <p:grpSpPr>
          <a:xfrm>
            <a:off x="830392" y="1191256"/>
            <a:ext cx="745763" cy="45826"/>
            <a:chOff x="4580561" y="2589004"/>
            <a:chExt cx="1064464" cy="25200"/>
          </a:xfrm>
        </p:grpSpPr>
        <p:sp>
          <p:nvSpPr>
            <p:cNvPr id="74" name="Google Shape;74;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2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77" name="Google Shape;77;p2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8" name="Google Shape;78;p2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9" name="Google Shape;79;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27"/>
          <p:cNvGrpSpPr/>
          <p:nvPr/>
        </p:nvGrpSpPr>
        <p:grpSpPr>
          <a:xfrm>
            <a:off x="830392" y="1191256"/>
            <a:ext cx="745763" cy="45826"/>
            <a:chOff x="4580561" y="2589004"/>
            <a:chExt cx="1064464" cy="25200"/>
          </a:xfrm>
        </p:grpSpPr>
        <p:sp>
          <p:nvSpPr>
            <p:cNvPr id="83" name="Google Shape;83;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2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86" name="Google Shape;86;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7" name="Shape 87"/>
        <p:cNvGrpSpPr/>
        <p:nvPr/>
      </p:nvGrpSpPr>
      <p:grpSpPr>
        <a:xfrm>
          <a:off x="0" y="0"/>
          <a:ext cx="0" cy="0"/>
          <a:chOff x="0" y="0"/>
          <a:chExt cx="0" cy="0"/>
        </a:xfrm>
      </p:grpSpPr>
      <p:sp>
        <p:nvSpPr>
          <p:cNvPr id="88" name="Google Shape;88;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hyperlink" Target="https://www.parts-express.com/" TargetMode="External"/><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github.com/Arkq/bluez-alsa" TargetMode="External"/><Relationship Id="rId4" Type="http://schemas.openxmlformats.org/officeDocument/2006/relationships/hyperlink" Target="https://www.bluetooth.com/" TargetMode="External"/><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hyperlink" Target="https://www.amazon.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amazon.com/dp/B07W3V8FBN" TargetMode="External"/><Relationship Id="rId4" Type="http://schemas.openxmlformats.org/officeDocument/2006/relationships/image" Target="../media/image22.png"/><Relationship Id="rId5" Type="http://schemas.openxmlformats.org/officeDocument/2006/relationships/hyperlink" Target="https://www.aesdes.org/2017/03/14/prototype-design-review-smart-mirr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idownloadblog.com/2019/10/09/flow/"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woodworkerssource.com/"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
          <p:cNvPicPr preferRelativeResize="0"/>
          <p:nvPr/>
        </p:nvPicPr>
        <p:blipFill rotWithShape="1">
          <a:blip r:embed="rId3">
            <a:alphaModFix/>
          </a:blip>
          <a:srcRect b="0" l="0" r="3343" t="0"/>
          <a:stretch/>
        </p:blipFill>
        <p:spPr>
          <a:xfrm>
            <a:off x="4606900" y="1399750"/>
            <a:ext cx="4537098" cy="2822399"/>
          </a:xfrm>
          <a:prstGeom prst="rect">
            <a:avLst/>
          </a:prstGeom>
          <a:noFill/>
          <a:ln>
            <a:noFill/>
          </a:ln>
        </p:spPr>
      </p:pic>
      <p:pic>
        <p:nvPicPr>
          <p:cNvPr id="136" name="Google Shape;136;p1"/>
          <p:cNvPicPr preferRelativeResize="0"/>
          <p:nvPr/>
        </p:nvPicPr>
        <p:blipFill rotWithShape="1">
          <a:blip r:embed="rId4">
            <a:alphaModFix/>
          </a:blip>
          <a:srcRect b="4487" l="0" r="0" t="4496"/>
          <a:stretch/>
        </p:blipFill>
        <p:spPr>
          <a:xfrm>
            <a:off x="5181200" y="1645500"/>
            <a:ext cx="3471226" cy="1974600"/>
          </a:xfrm>
          <a:prstGeom prst="rect">
            <a:avLst/>
          </a:prstGeom>
          <a:noFill/>
          <a:ln>
            <a:noFill/>
          </a:ln>
        </p:spPr>
      </p:pic>
      <p:pic>
        <p:nvPicPr>
          <p:cNvPr descr="Portrait-oriented black smaptphone" id="137" name="Google Shape;137;p1"/>
          <p:cNvPicPr preferRelativeResize="0"/>
          <p:nvPr/>
        </p:nvPicPr>
        <p:blipFill rotWithShape="1">
          <a:blip r:embed="rId5">
            <a:alphaModFix/>
          </a:blip>
          <a:srcRect b="0" l="0" r="19979"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
          <p:cNvSpPr txBox="1"/>
          <p:nvPr>
            <p:ph type="ctrTitle"/>
          </p:nvPr>
        </p:nvSpPr>
        <p:spPr>
          <a:xfrm>
            <a:off x="729450" y="1322450"/>
            <a:ext cx="4078200" cy="144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sz="3700"/>
              <a:t>Smart Music Interface Display</a:t>
            </a:r>
            <a:br>
              <a:rPr lang="en" sz="3700"/>
            </a:br>
            <a:r>
              <a:rPr lang="en" sz="3700"/>
              <a:t>(S.M.I.D.)</a:t>
            </a:r>
            <a:endParaRPr sz="3700"/>
          </a:p>
        </p:txBody>
      </p:sp>
      <p:sp>
        <p:nvSpPr>
          <p:cNvPr id="139" name="Google Shape;139;p1"/>
          <p:cNvSpPr txBox="1"/>
          <p:nvPr>
            <p:ph idx="1" type="subTitle"/>
          </p:nvPr>
        </p:nvSpPr>
        <p:spPr>
          <a:xfrm>
            <a:off x="729450" y="3123200"/>
            <a:ext cx="37878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ECE 441 Major Design Project</a:t>
            </a:r>
            <a:endParaRPr/>
          </a:p>
          <a:p>
            <a:pPr indent="0" lvl="0" marL="0" rtl="0" algn="l">
              <a:lnSpc>
                <a:spcPct val="100000"/>
              </a:lnSpc>
              <a:spcBef>
                <a:spcPts val="0"/>
              </a:spcBef>
              <a:spcAft>
                <a:spcPts val="0"/>
              </a:spcAft>
              <a:buSzPts val="1600"/>
              <a:buNone/>
            </a:pPr>
            <a:r>
              <a:rPr lang="en"/>
              <a:t>Proposal Presentation</a:t>
            </a:r>
            <a:endParaRPr/>
          </a:p>
        </p:txBody>
      </p:sp>
      <p:pic>
        <p:nvPicPr>
          <p:cNvPr id="140" name="Google Shape;140;p1"/>
          <p:cNvPicPr preferRelativeResize="0"/>
          <p:nvPr/>
        </p:nvPicPr>
        <p:blipFill rotWithShape="1">
          <a:blip r:embed="rId6">
            <a:alphaModFix/>
          </a:blip>
          <a:srcRect b="1380" l="0" r="0" t="1379"/>
          <a:stretch/>
        </p:blipFill>
        <p:spPr>
          <a:xfrm>
            <a:off x="8271300" y="2337575"/>
            <a:ext cx="872702" cy="18375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16" name="Google Shape;216;p10"/>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Audio</a:t>
            </a:r>
            <a:endParaRPr b="1" sz="1500" u="sng"/>
          </a:p>
          <a:p>
            <a:pPr indent="0" lvl="0" marL="0" rtl="0" algn="l">
              <a:lnSpc>
                <a:spcPct val="115000"/>
              </a:lnSpc>
              <a:spcBef>
                <a:spcPts val="1600"/>
              </a:spcBef>
              <a:spcAft>
                <a:spcPts val="0"/>
              </a:spcAft>
              <a:buSzPts val="1300"/>
              <a:buNone/>
            </a:pPr>
            <a:r>
              <a:rPr lang="en"/>
              <a:t>Two RS100-8 4” full-range speakers, powered by a TDA7492 Class D amplifier.</a:t>
            </a:r>
            <a:endParaRPr/>
          </a:p>
          <a:p>
            <a:pPr indent="0" lvl="0" marL="0" rtl="0" algn="l">
              <a:lnSpc>
                <a:spcPct val="115000"/>
              </a:lnSpc>
              <a:spcBef>
                <a:spcPts val="1600"/>
              </a:spcBef>
              <a:spcAft>
                <a:spcPts val="0"/>
              </a:spcAft>
              <a:buSzPts val="1300"/>
              <a:buNone/>
            </a:pPr>
            <a:r>
              <a:rPr lang="en"/>
              <a:t>May add port tubes and sound dampening if necessary</a:t>
            </a:r>
            <a:endParaRPr/>
          </a:p>
          <a:p>
            <a:pPr indent="0" lvl="0" marL="0" rtl="0" algn="l">
              <a:lnSpc>
                <a:spcPct val="115000"/>
              </a:lnSpc>
              <a:spcBef>
                <a:spcPts val="1600"/>
              </a:spcBef>
              <a:spcAft>
                <a:spcPts val="1600"/>
              </a:spcAft>
              <a:buSzPts val="1300"/>
              <a:buNone/>
            </a:pPr>
            <a:r>
              <a:t/>
            </a:r>
            <a:endParaRPr/>
          </a:p>
        </p:txBody>
      </p:sp>
      <p:pic>
        <p:nvPicPr>
          <p:cNvPr id="217" name="Google Shape;217;p10"/>
          <p:cNvPicPr preferRelativeResize="0"/>
          <p:nvPr/>
        </p:nvPicPr>
        <p:blipFill rotWithShape="1">
          <a:blip r:embed="rId3">
            <a:alphaModFix/>
          </a:blip>
          <a:srcRect b="0" l="0" r="0" t="0"/>
          <a:stretch/>
        </p:blipFill>
        <p:spPr>
          <a:xfrm>
            <a:off x="3869725" y="1015000"/>
            <a:ext cx="2862876" cy="2862876"/>
          </a:xfrm>
          <a:prstGeom prst="rect">
            <a:avLst/>
          </a:prstGeom>
          <a:noFill/>
          <a:ln>
            <a:noFill/>
          </a:ln>
        </p:spPr>
      </p:pic>
      <p:sp>
        <p:nvSpPr>
          <p:cNvPr id="218" name="Google Shape;218;p10"/>
          <p:cNvSpPr txBox="1"/>
          <p:nvPr/>
        </p:nvSpPr>
        <p:spPr>
          <a:xfrm>
            <a:off x="4022125" y="3877875"/>
            <a:ext cx="4239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Pictures courtesy of </a:t>
            </a:r>
            <a:r>
              <a:rPr b="0" i="1" lang="en" sz="900" u="sng" cap="none" strike="noStrike">
                <a:solidFill>
                  <a:schemeClr val="hlink"/>
                </a:solidFill>
                <a:latin typeface="Lato"/>
                <a:ea typeface="Lato"/>
                <a:cs typeface="Lato"/>
                <a:sym typeface="Lato"/>
                <a:hlinkClick r:id="rId4"/>
              </a:rPr>
              <a:t>https://www.parts-express.com/</a:t>
            </a:r>
            <a:endParaRPr b="0" i="1" sz="900" u="none" cap="none" strike="noStrike">
              <a:solidFill>
                <a:srgbClr val="000000"/>
              </a:solidFill>
              <a:latin typeface="Lato"/>
              <a:ea typeface="Lato"/>
              <a:cs typeface="Lato"/>
              <a:sym typeface="Lato"/>
            </a:endParaRPr>
          </a:p>
        </p:txBody>
      </p:sp>
      <p:pic>
        <p:nvPicPr>
          <p:cNvPr id="219" name="Google Shape;219;p10"/>
          <p:cNvPicPr preferRelativeResize="0"/>
          <p:nvPr/>
        </p:nvPicPr>
        <p:blipFill rotWithShape="1">
          <a:blip r:embed="rId5">
            <a:alphaModFix/>
          </a:blip>
          <a:srcRect b="0" l="0" r="0" t="0"/>
          <a:stretch/>
        </p:blipFill>
        <p:spPr>
          <a:xfrm>
            <a:off x="6859925" y="1318649"/>
            <a:ext cx="2214549" cy="2214549"/>
          </a:xfrm>
          <a:prstGeom prst="rect">
            <a:avLst/>
          </a:prstGeom>
          <a:noFill/>
          <a:ln>
            <a:noFill/>
          </a:ln>
        </p:spPr>
      </p:pic>
      <p:sp>
        <p:nvSpPr>
          <p:cNvPr id="220" name="Google Shape;220;p10"/>
          <p:cNvSpPr txBox="1"/>
          <p:nvPr>
            <p:ph idx="1" type="body"/>
          </p:nvPr>
        </p:nvSpPr>
        <p:spPr>
          <a:xfrm>
            <a:off x="721225" y="2400725"/>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Cameron and Anthony</a:t>
            </a:r>
            <a:endParaRPr b="1"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26" name="Google Shape;226;p1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Bluetooth</a:t>
            </a:r>
            <a:endParaRPr b="1" sz="1500" u="sng"/>
          </a:p>
          <a:p>
            <a:pPr indent="0" lvl="0" marL="0" rtl="0" algn="l">
              <a:lnSpc>
                <a:spcPct val="115000"/>
              </a:lnSpc>
              <a:spcBef>
                <a:spcPts val="1600"/>
              </a:spcBef>
              <a:spcAft>
                <a:spcPts val="0"/>
              </a:spcAft>
              <a:buSzPts val="1300"/>
              <a:buNone/>
            </a:pPr>
            <a:r>
              <a:rPr lang="en"/>
              <a:t>We will incorporate the </a:t>
            </a:r>
            <a:r>
              <a:rPr lang="en" u="sng">
                <a:solidFill>
                  <a:schemeClr val="hlink"/>
                </a:solidFill>
                <a:hlinkClick r:id="rId3"/>
              </a:rPr>
              <a:t>BlueAlsa</a:t>
            </a:r>
            <a:r>
              <a:rPr lang="en"/>
              <a:t> backend in order to manage the bluetooth connection held on the Raspberry Pi 4B via Bluetooth 5.0.</a:t>
            </a:r>
            <a:endParaRPr/>
          </a:p>
          <a:p>
            <a:pPr indent="0" lvl="0" marL="0" rtl="0" algn="l">
              <a:lnSpc>
                <a:spcPct val="115000"/>
              </a:lnSpc>
              <a:spcBef>
                <a:spcPts val="1600"/>
              </a:spcBef>
              <a:spcAft>
                <a:spcPts val="1600"/>
              </a:spcAft>
              <a:buSzPts val="1300"/>
              <a:buNone/>
            </a:pPr>
            <a:r>
              <a:t/>
            </a:r>
            <a:endParaRPr/>
          </a:p>
        </p:txBody>
      </p:sp>
      <p:sp>
        <p:nvSpPr>
          <p:cNvPr id="227" name="Google Shape;227;p11"/>
          <p:cNvSpPr txBox="1"/>
          <p:nvPr/>
        </p:nvSpPr>
        <p:spPr>
          <a:xfrm>
            <a:off x="4687875" y="3323000"/>
            <a:ext cx="4239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Picture courtesy of </a:t>
            </a:r>
            <a:r>
              <a:rPr b="0" i="1" lang="en" sz="900" u="sng" cap="none" strike="noStrike">
                <a:solidFill>
                  <a:schemeClr val="hlink"/>
                </a:solidFill>
                <a:latin typeface="Lato"/>
                <a:ea typeface="Lato"/>
                <a:cs typeface="Lato"/>
                <a:sym typeface="Lato"/>
                <a:hlinkClick r:id="rId4"/>
              </a:rPr>
              <a:t>https://www.bluetooth.com/</a:t>
            </a:r>
            <a:endParaRPr b="0" i="1" sz="900" u="none" cap="none" strike="noStrike">
              <a:solidFill>
                <a:srgbClr val="000000"/>
              </a:solidFill>
              <a:latin typeface="Lato"/>
              <a:ea typeface="Lato"/>
              <a:cs typeface="Lato"/>
              <a:sym typeface="Lato"/>
            </a:endParaRPr>
          </a:p>
        </p:txBody>
      </p:sp>
      <p:sp>
        <p:nvSpPr>
          <p:cNvPr id="228" name="Google Shape;228;p11"/>
          <p:cNvSpPr txBox="1"/>
          <p:nvPr>
            <p:ph idx="1" type="body"/>
          </p:nvPr>
        </p:nvSpPr>
        <p:spPr>
          <a:xfrm>
            <a:off x="721225" y="2400725"/>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Colin and Anthony</a:t>
            </a:r>
            <a:endParaRPr b="1" sz="1100"/>
          </a:p>
        </p:txBody>
      </p:sp>
      <p:pic>
        <p:nvPicPr>
          <p:cNvPr id="229" name="Google Shape;229;p11"/>
          <p:cNvPicPr preferRelativeResize="0"/>
          <p:nvPr/>
        </p:nvPicPr>
        <p:blipFill rotWithShape="1">
          <a:blip r:embed="rId5">
            <a:alphaModFix/>
          </a:blip>
          <a:srcRect b="0" l="0" r="0" t="0"/>
          <a:stretch/>
        </p:blipFill>
        <p:spPr>
          <a:xfrm>
            <a:off x="4687875" y="2135375"/>
            <a:ext cx="4097475" cy="101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35" name="Google Shape;235;p12"/>
          <p:cNvSpPr txBox="1"/>
          <p:nvPr>
            <p:ph idx="1" type="body"/>
          </p:nvPr>
        </p:nvSpPr>
        <p:spPr>
          <a:xfrm>
            <a:off x="721225" y="2781725"/>
            <a:ext cx="3300900" cy="19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Voice Recognition</a:t>
            </a:r>
            <a:endParaRPr b="1" sz="1500" u="sng"/>
          </a:p>
          <a:p>
            <a:pPr indent="0" lvl="0" marL="0" rtl="0" algn="l">
              <a:lnSpc>
                <a:spcPct val="115000"/>
              </a:lnSpc>
              <a:spcBef>
                <a:spcPts val="1600"/>
              </a:spcBef>
              <a:spcAft>
                <a:spcPts val="1600"/>
              </a:spcAft>
              <a:buSzPts val="1300"/>
              <a:buNone/>
            </a:pPr>
            <a:r>
              <a:rPr lang="en"/>
              <a:t>We will use Alexa Voice Services (AVS) to provide playback control, lighting control, power control, and more via voice commands. This is what will make the speaker “smart” - it will essentially function as an Alexa device.</a:t>
            </a:r>
            <a:endParaRPr/>
          </a:p>
        </p:txBody>
      </p:sp>
      <p:pic>
        <p:nvPicPr>
          <p:cNvPr id="236" name="Google Shape;236;p12"/>
          <p:cNvPicPr preferRelativeResize="0"/>
          <p:nvPr/>
        </p:nvPicPr>
        <p:blipFill rotWithShape="1">
          <a:blip r:embed="rId3">
            <a:alphaModFix/>
          </a:blip>
          <a:srcRect b="0" l="0" r="0" t="0"/>
          <a:stretch/>
        </p:blipFill>
        <p:spPr>
          <a:xfrm>
            <a:off x="4022125" y="1369675"/>
            <a:ext cx="4808301" cy="2404150"/>
          </a:xfrm>
          <a:prstGeom prst="rect">
            <a:avLst/>
          </a:prstGeom>
          <a:noFill/>
          <a:ln>
            <a:noFill/>
          </a:ln>
        </p:spPr>
      </p:pic>
      <p:sp>
        <p:nvSpPr>
          <p:cNvPr id="237" name="Google Shape;237;p12"/>
          <p:cNvSpPr txBox="1"/>
          <p:nvPr/>
        </p:nvSpPr>
        <p:spPr>
          <a:xfrm>
            <a:off x="4333500" y="3418925"/>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Picture courtesy of </a:t>
            </a:r>
            <a:r>
              <a:rPr b="0" i="1" lang="en" sz="900" u="sng" cap="none" strike="noStrike">
                <a:solidFill>
                  <a:schemeClr val="hlink"/>
                </a:solidFill>
                <a:latin typeface="Lato"/>
                <a:ea typeface="Lato"/>
                <a:cs typeface="Lato"/>
                <a:sym typeface="Lato"/>
                <a:hlinkClick r:id="rId4"/>
              </a:rPr>
              <a:t>https://www.amazon.com</a:t>
            </a:r>
            <a:endParaRPr b="0" i="1" sz="900" u="none" cap="none" strike="noStrike">
              <a:solidFill>
                <a:srgbClr val="000000"/>
              </a:solidFill>
              <a:latin typeface="Lato"/>
              <a:ea typeface="Lato"/>
              <a:cs typeface="Lato"/>
              <a:sym typeface="Lato"/>
            </a:endParaRPr>
          </a:p>
        </p:txBody>
      </p:sp>
      <p:sp>
        <p:nvSpPr>
          <p:cNvPr id="238" name="Google Shape;238;p12"/>
          <p:cNvSpPr txBox="1"/>
          <p:nvPr>
            <p:ph idx="1" type="body"/>
          </p:nvPr>
        </p:nvSpPr>
        <p:spPr>
          <a:xfrm>
            <a:off x="721225" y="2400725"/>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Cameron</a:t>
            </a:r>
            <a:endParaRPr b="1"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44" name="Google Shape;244;p13"/>
          <p:cNvSpPr txBox="1"/>
          <p:nvPr>
            <p:ph idx="1" type="body"/>
          </p:nvPr>
        </p:nvSpPr>
        <p:spPr>
          <a:xfrm>
            <a:off x="721225" y="2781725"/>
            <a:ext cx="3300900" cy="21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Display</a:t>
            </a:r>
            <a:endParaRPr b="1" sz="1500" u="sng"/>
          </a:p>
          <a:p>
            <a:pPr indent="0" lvl="0" marL="0" rtl="0" algn="l">
              <a:lnSpc>
                <a:spcPct val="115000"/>
              </a:lnSpc>
              <a:spcBef>
                <a:spcPts val="1600"/>
              </a:spcBef>
              <a:spcAft>
                <a:spcPts val="0"/>
              </a:spcAft>
              <a:buSzPts val="1300"/>
              <a:buNone/>
            </a:pPr>
            <a:r>
              <a:rPr lang="en"/>
              <a:t>A 23” computer monitor with a two-way mirror* in front of it to give it a “smart mirror” look.</a:t>
            </a:r>
            <a:endParaRPr/>
          </a:p>
          <a:p>
            <a:pPr indent="0" lvl="0" marL="0" rtl="0" algn="l">
              <a:lnSpc>
                <a:spcPct val="115000"/>
              </a:lnSpc>
              <a:spcBef>
                <a:spcPts val="1600"/>
              </a:spcBef>
              <a:spcAft>
                <a:spcPts val="1600"/>
              </a:spcAft>
              <a:buSzPts val="1300"/>
              <a:buNone/>
            </a:pPr>
            <a:r>
              <a:rPr lang="en" sz="1100"/>
              <a:t>*Two-way mirror will actually be constructed out of an ordinary glass panel with </a:t>
            </a:r>
            <a:r>
              <a:rPr lang="en" sz="1100" u="sng">
                <a:solidFill>
                  <a:schemeClr val="hlink"/>
                </a:solidFill>
                <a:hlinkClick r:id="rId3"/>
              </a:rPr>
              <a:t>two-way film</a:t>
            </a:r>
            <a:r>
              <a:rPr lang="en" sz="1100"/>
              <a:t> on top to conserve costs.</a:t>
            </a:r>
            <a:endParaRPr sz="1100"/>
          </a:p>
        </p:txBody>
      </p:sp>
      <p:pic>
        <p:nvPicPr>
          <p:cNvPr id="245" name="Google Shape;245;p13"/>
          <p:cNvPicPr preferRelativeResize="0"/>
          <p:nvPr/>
        </p:nvPicPr>
        <p:blipFill rotWithShape="1">
          <a:blip r:embed="rId4">
            <a:alphaModFix/>
          </a:blip>
          <a:srcRect b="0" l="0" r="0" t="0"/>
          <a:stretch/>
        </p:blipFill>
        <p:spPr>
          <a:xfrm>
            <a:off x="4142800" y="855513"/>
            <a:ext cx="4808300" cy="3432487"/>
          </a:xfrm>
          <a:prstGeom prst="rect">
            <a:avLst/>
          </a:prstGeom>
          <a:noFill/>
          <a:ln>
            <a:noFill/>
          </a:ln>
        </p:spPr>
      </p:pic>
      <p:sp>
        <p:nvSpPr>
          <p:cNvPr id="246" name="Google Shape;246;p13"/>
          <p:cNvSpPr txBox="1"/>
          <p:nvPr/>
        </p:nvSpPr>
        <p:spPr>
          <a:xfrm>
            <a:off x="4142800" y="4379225"/>
            <a:ext cx="5832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Picture courtesy of </a:t>
            </a:r>
            <a:r>
              <a:rPr b="0" i="1" lang="en" sz="900" u="sng" cap="none" strike="noStrike">
                <a:solidFill>
                  <a:schemeClr val="hlink"/>
                </a:solidFill>
                <a:latin typeface="Lato"/>
                <a:ea typeface="Lato"/>
                <a:cs typeface="Lato"/>
                <a:sym typeface="Lato"/>
                <a:hlinkClick r:id="rId5"/>
              </a:rPr>
              <a:t>https://www.aesdes.org/2017/03/14/prototype-design-review-smart-mirror/</a:t>
            </a:r>
            <a:endParaRPr b="0" i="1" sz="900" u="none" cap="none" strike="noStrike">
              <a:solidFill>
                <a:srgbClr val="000000"/>
              </a:solidFill>
              <a:latin typeface="Lato"/>
              <a:ea typeface="Lato"/>
              <a:cs typeface="Lato"/>
              <a:sym typeface="Lato"/>
            </a:endParaRPr>
          </a:p>
        </p:txBody>
      </p:sp>
      <p:sp>
        <p:nvSpPr>
          <p:cNvPr id="247" name="Google Shape;247;p13"/>
          <p:cNvSpPr txBox="1"/>
          <p:nvPr>
            <p:ph idx="1" type="body"/>
          </p:nvPr>
        </p:nvSpPr>
        <p:spPr>
          <a:xfrm>
            <a:off x="721225" y="2400725"/>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Kamil and Anthony</a:t>
            </a:r>
            <a:endParaRPr b="1"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53" name="Google Shape;253;p14"/>
          <p:cNvSpPr txBox="1"/>
          <p:nvPr>
            <p:ph idx="1" type="body"/>
          </p:nvPr>
        </p:nvSpPr>
        <p:spPr>
          <a:xfrm>
            <a:off x="721225" y="2781725"/>
            <a:ext cx="3300900" cy="236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 sz="1500" u="sng"/>
              <a:t>Graphic User Interface</a:t>
            </a:r>
            <a:endParaRPr b="1" sz="1500" u="sng"/>
          </a:p>
          <a:p>
            <a:pPr indent="0" lvl="0" marL="0" rtl="0" algn="l">
              <a:lnSpc>
                <a:spcPct val="115000"/>
              </a:lnSpc>
              <a:spcBef>
                <a:spcPts val="1600"/>
              </a:spcBef>
              <a:spcAft>
                <a:spcPts val="0"/>
              </a:spcAft>
              <a:buSzPts val="1300"/>
              <a:buNone/>
            </a:pPr>
            <a:r>
              <a:rPr lang="en" sz="1200"/>
              <a:t>While a Bluetooth device is connected, standard “currently playing” graphics will be shown (title, artist, album art, etc.). Additionally, we will show info from the sensors (temperature, humidity, pressure).</a:t>
            </a:r>
            <a:endParaRPr sz="1200"/>
          </a:p>
          <a:p>
            <a:pPr indent="0" lvl="0" marL="0" rtl="0" algn="l">
              <a:lnSpc>
                <a:spcPct val="115000"/>
              </a:lnSpc>
              <a:spcBef>
                <a:spcPts val="1600"/>
              </a:spcBef>
              <a:spcAft>
                <a:spcPts val="1600"/>
              </a:spcAft>
              <a:buSzPts val="1300"/>
              <a:buNone/>
            </a:pPr>
            <a:r>
              <a:rPr lang="en" sz="1200"/>
              <a:t>Will use ElectronJS and web technologies to build UI.</a:t>
            </a:r>
            <a:endParaRPr sz="1200"/>
          </a:p>
        </p:txBody>
      </p:sp>
      <p:sp>
        <p:nvSpPr>
          <p:cNvPr id="254" name="Google Shape;254;p14"/>
          <p:cNvSpPr txBox="1"/>
          <p:nvPr/>
        </p:nvSpPr>
        <p:spPr>
          <a:xfrm>
            <a:off x="4244050" y="38959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Picture courtesy of </a:t>
            </a:r>
            <a:r>
              <a:rPr b="0" i="1" lang="en" sz="900" u="sng" cap="none" strike="noStrike">
                <a:solidFill>
                  <a:schemeClr val="hlink"/>
                </a:solidFill>
                <a:latin typeface="Lato"/>
                <a:ea typeface="Lato"/>
                <a:cs typeface="Lato"/>
                <a:sym typeface="Lato"/>
                <a:hlinkClick r:id="rId3"/>
              </a:rPr>
              <a:t>https://www.idownloadblog.com</a:t>
            </a:r>
            <a:endParaRPr b="0" i="1" sz="900" u="none" cap="none" strike="noStrike">
              <a:solidFill>
                <a:srgbClr val="000000"/>
              </a:solidFill>
              <a:latin typeface="Lato"/>
              <a:ea typeface="Lato"/>
              <a:cs typeface="Lato"/>
              <a:sym typeface="Lato"/>
            </a:endParaRPr>
          </a:p>
        </p:txBody>
      </p:sp>
      <p:pic>
        <p:nvPicPr>
          <p:cNvPr id="255" name="Google Shape;255;p14"/>
          <p:cNvPicPr preferRelativeResize="0"/>
          <p:nvPr/>
        </p:nvPicPr>
        <p:blipFill rotWithShape="1">
          <a:blip r:embed="rId4">
            <a:alphaModFix/>
          </a:blip>
          <a:srcRect b="0" l="0" r="0" t="0"/>
          <a:stretch/>
        </p:blipFill>
        <p:spPr>
          <a:xfrm>
            <a:off x="4244050" y="1247588"/>
            <a:ext cx="4808300" cy="2648322"/>
          </a:xfrm>
          <a:prstGeom prst="rect">
            <a:avLst/>
          </a:prstGeom>
          <a:noFill/>
          <a:ln>
            <a:noFill/>
          </a:ln>
        </p:spPr>
      </p:pic>
      <p:sp>
        <p:nvSpPr>
          <p:cNvPr id="256" name="Google Shape;256;p14"/>
          <p:cNvSpPr txBox="1"/>
          <p:nvPr>
            <p:ph idx="1" type="body"/>
          </p:nvPr>
        </p:nvSpPr>
        <p:spPr>
          <a:xfrm>
            <a:off x="721225" y="2400725"/>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Cameron</a:t>
            </a:r>
            <a:endParaRPr b="1"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62" name="Google Shape;262;p15"/>
          <p:cNvSpPr txBox="1"/>
          <p:nvPr>
            <p:ph idx="1" type="body"/>
          </p:nvPr>
        </p:nvSpPr>
        <p:spPr>
          <a:xfrm>
            <a:off x="721225" y="2781725"/>
            <a:ext cx="4492500" cy="21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Frame</a:t>
            </a:r>
            <a:endParaRPr b="1" sz="1500" u="sng"/>
          </a:p>
          <a:p>
            <a:pPr indent="-298450" lvl="0" marL="457200" rtl="0" algn="l">
              <a:lnSpc>
                <a:spcPct val="115000"/>
              </a:lnSpc>
              <a:spcBef>
                <a:spcPts val="1600"/>
              </a:spcBef>
              <a:spcAft>
                <a:spcPts val="0"/>
              </a:spcAft>
              <a:buSzPts val="1100"/>
              <a:buChar char="●"/>
            </a:pPr>
            <a:r>
              <a:rPr lang="en"/>
              <a:t>½ inch plywood</a:t>
            </a:r>
            <a:endParaRPr/>
          </a:p>
          <a:p>
            <a:pPr indent="-311150" lvl="0" marL="457200" rtl="0" algn="l">
              <a:lnSpc>
                <a:spcPct val="115000"/>
              </a:lnSpc>
              <a:spcBef>
                <a:spcPts val="0"/>
              </a:spcBef>
              <a:spcAft>
                <a:spcPts val="0"/>
              </a:spcAft>
              <a:buSzPts val="1300"/>
              <a:buChar char="●"/>
            </a:pPr>
            <a:r>
              <a:rPr lang="en"/>
              <a:t>Cabinet for audio equipment</a:t>
            </a:r>
            <a:endParaRPr/>
          </a:p>
          <a:p>
            <a:pPr indent="-311150" lvl="0" marL="457200" rtl="0" algn="l">
              <a:lnSpc>
                <a:spcPct val="115000"/>
              </a:lnSpc>
              <a:spcBef>
                <a:spcPts val="0"/>
              </a:spcBef>
              <a:spcAft>
                <a:spcPts val="0"/>
              </a:spcAft>
              <a:buSzPts val="1300"/>
              <a:buChar char="●"/>
            </a:pPr>
            <a:r>
              <a:rPr lang="en"/>
              <a:t>Notch where the glass will sit</a:t>
            </a:r>
            <a:endParaRPr/>
          </a:p>
          <a:p>
            <a:pPr indent="-298450" lvl="1" marL="914400" rtl="0" algn="l">
              <a:lnSpc>
                <a:spcPct val="115000"/>
              </a:lnSpc>
              <a:spcBef>
                <a:spcPts val="0"/>
              </a:spcBef>
              <a:spcAft>
                <a:spcPts val="0"/>
              </a:spcAft>
              <a:buSzPts val="1100"/>
              <a:buChar char="○"/>
            </a:pPr>
            <a:r>
              <a:rPr lang="en"/>
              <a:t>Two-way film on glass</a:t>
            </a:r>
            <a:endParaRPr/>
          </a:p>
          <a:p>
            <a:pPr indent="-298450" lvl="1" marL="914400" rtl="0" algn="l">
              <a:lnSpc>
                <a:spcPct val="115000"/>
              </a:lnSpc>
              <a:spcBef>
                <a:spcPts val="0"/>
              </a:spcBef>
              <a:spcAft>
                <a:spcPts val="0"/>
              </a:spcAft>
              <a:buSzPts val="1100"/>
              <a:buChar char="○"/>
            </a:pPr>
            <a:r>
              <a:rPr lang="en"/>
              <a:t>Cheaper than buying two-way glass outright </a:t>
            </a:r>
            <a:endParaRPr/>
          </a:p>
          <a:p>
            <a:pPr indent="0" lvl="0" marL="914400" rtl="0" algn="l">
              <a:lnSpc>
                <a:spcPct val="115000"/>
              </a:lnSpc>
              <a:spcBef>
                <a:spcPts val="1600"/>
              </a:spcBef>
              <a:spcAft>
                <a:spcPts val="1600"/>
              </a:spcAft>
              <a:buSzPts val="1300"/>
              <a:buNone/>
            </a:pPr>
            <a:r>
              <a:t/>
            </a:r>
            <a:endParaRPr/>
          </a:p>
        </p:txBody>
      </p:sp>
      <p:sp>
        <p:nvSpPr>
          <p:cNvPr id="263" name="Google Shape;263;p15"/>
          <p:cNvSpPr txBox="1"/>
          <p:nvPr/>
        </p:nvSpPr>
        <p:spPr>
          <a:xfrm>
            <a:off x="5439788" y="4022525"/>
            <a:ext cx="2822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Plank courtesy of </a:t>
            </a:r>
            <a:r>
              <a:rPr b="0" i="1" lang="en" sz="900" u="sng" cap="none" strike="noStrike">
                <a:solidFill>
                  <a:schemeClr val="hlink"/>
                </a:solidFill>
                <a:latin typeface="Lato"/>
                <a:ea typeface="Lato"/>
                <a:cs typeface="Lato"/>
                <a:sym typeface="Lato"/>
                <a:hlinkClick r:id="rId3"/>
              </a:rPr>
              <a:t>https://www.woodworkerssource.com/</a:t>
            </a:r>
            <a:endParaRPr b="0" i="1" sz="900" u="none" cap="none" strike="noStrike">
              <a:solidFill>
                <a:srgbClr val="000000"/>
              </a:solidFill>
              <a:latin typeface="Lato"/>
              <a:ea typeface="Lato"/>
              <a:cs typeface="Lato"/>
              <a:sym typeface="Lato"/>
            </a:endParaRPr>
          </a:p>
        </p:txBody>
      </p:sp>
      <p:sp>
        <p:nvSpPr>
          <p:cNvPr id="264" name="Google Shape;264;p15"/>
          <p:cNvSpPr txBox="1"/>
          <p:nvPr>
            <p:ph idx="1" type="body"/>
          </p:nvPr>
        </p:nvSpPr>
        <p:spPr>
          <a:xfrm>
            <a:off x="730000" y="2411850"/>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Anthony, Kamil, and Colin</a:t>
            </a:r>
            <a:endParaRPr b="1" sz="1100"/>
          </a:p>
        </p:txBody>
      </p:sp>
      <p:pic>
        <p:nvPicPr>
          <p:cNvPr id="265" name="Google Shape;265;p15"/>
          <p:cNvPicPr preferRelativeResize="0"/>
          <p:nvPr/>
        </p:nvPicPr>
        <p:blipFill rotWithShape="1">
          <a:blip r:embed="rId4">
            <a:alphaModFix/>
          </a:blip>
          <a:srcRect b="0" l="0" r="0" t="0"/>
          <a:stretch/>
        </p:blipFill>
        <p:spPr>
          <a:xfrm>
            <a:off x="4993300" y="1333288"/>
            <a:ext cx="3715387" cy="247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Technical Challenges</a:t>
            </a:r>
            <a:endParaRPr/>
          </a:p>
        </p:txBody>
      </p:sp>
      <p:graphicFrame>
        <p:nvGraphicFramePr>
          <p:cNvPr id="271" name="Google Shape;271;p16"/>
          <p:cNvGraphicFramePr/>
          <p:nvPr/>
        </p:nvGraphicFramePr>
        <p:xfrm>
          <a:off x="729450" y="2219700"/>
          <a:ext cx="3000000" cy="3000000"/>
        </p:xfrm>
        <a:graphic>
          <a:graphicData uri="http://schemas.openxmlformats.org/drawingml/2006/table">
            <a:tbl>
              <a:tblPr>
                <a:noFill/>
                <a:tableStyleId>{7A0B72B3-070A-438B-B9E0-2E7A431CABA1}</a:tableStyleId>
              </a:tblPr>
              <a:tblGrid>
                <a:gridCol w="2562900"/>
                <a:gridCol w="2562900"/>
                <a:gridCol w="2562900"/>
              </a:tblGrid>
              <a:tr h="2581200">
                <a:tc>
                  <a:txBody>
                    <a:bodyPr/>
                    <a:lstStyle/>
                    <a:p>
                      <a:pPr indent="0" lvl="0" marL="0" marR="0" rtl="0" algn="l">
                        <a:lnSpc>
                          <a:spcPct val="100000"/>
                        </a:lnSpc>
                        <a:spcBef>
                          <a:spcPts val="0"/>
                        </a:spcBef>
                        <a:spcAft>
                          <a:spcPts val="0"/>
                        </a:spcAft>
                        <a:buClr>
                          <a:srgbClr val="000000"/>
                        </a:buClr>
                        <a:buSzPts val="1500"/>
                        <a:buFont typeface="Arial"/>
                        <a:buNone/>
                      </a:pPr>
                      <a:r>
                        <a:rPr b="1" lang="en" sz="1500" u="sng" cap="none" strike="noStrike">
                          <a:solidFill>
                            <a:schemeClr val="accent1"/>
                          </a:solidFill>
                          <a:latin typeface="Lato"/>
                          <a:ea typeface="Lato"/>
                          <a:cs typeface="Lato"/>
                          <a:sym typeface="Lato"/>
                        </a:rPr>
                        <a:t>Bluetooth Connection</a:t>
                      </a:r>
                      <a:endParaRPr b="1" sz="1500" u="sng" cap="none" strike="noStrike">
                        <a:solidFill>
                          <a:schemeClr val="accent1"/>
                        </a:solidFill>
                        <a:latin typeface="Lato"/>
                        <a:ea typeface="Lato"/>
                        <a:cs typeface="Lato"/>
                        <a:sym typeface="Lato"/>
                      </a:endParaRPr>
                    </a:p>
                    <a:p>
                      <a:pPr indent="-292100" lvl="0" marL="457200" marR="0" rtl="0" algn="l">
                        <a:lnSpc>
                          <a:spcPct val="115000"/>
                        </a:lnSpc>
                        <a:spcBef>
                          <a:spcPts val="160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Pulling currently playing information</a:t>
                      </a:r>
                      <a:br>
                        <a:rPr lang="en" sz="1000" u="none" cap="none" strike="noStrike">
                          <a:solidFill>
                            <a:schemeClr val="accent1"/>
                          </a:solidFill>
                          <a:latin typeface="Lato"/>
                          <a:ea typeface="Lato"/>
                          <a:cs typeface="Lato"/>
                          <a:sym typeface="Lato"/>
                        </a:rPr>
                      </a:br>
                      <a:endParaRPr sz="1000" u="none" cap="none" strike="noStrike">
                        <a:solidFill>
                          <a:schemeClr val="accent1"/>
                        </a:solidFill>
                        <a:latin typeface="Lato"/>
                        <a:ea typeface="Lato"/>
                        <a:cs typeface="Lato"/>
                        <a:sym typeface="Lato"/>
                      </a:endParaRPr>
                    </a:p>
                    <a:p>
                      <a:pPr indent="-292100" lvl="0" marL="457200" marR="0" rtl="0" algn="l">
                        <a:lnSpc>
                          <a:spcPct val="115000"/>
                        </a:lnSpc>
                        <a:spcBef>
                          <a:spcPts val="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Security aspects - prevent just anyone from connecting to speakers</a:t>
                      </a:r>
                      <a:endParaRPr sz="1000" u="none" cap="none" strike="noStrike">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sng" cap="none" strike="noStrike">
                          <a:solidFill>
                            <a:schemeClr val="accent1"/>
                          </a:solidFill>
                          <a:latin typeface="Lato"/>
                          <a:ea typeface="Lato"/>
                          <a:cs typeface="Lato"/>
                          <a:sym typeface="Lato"/>
                        </a:rPr>
                        <a:t>Voice Commands</a:t>
                      </a:r>
                      <a:endParaRPr b="1" sz="1500" u="sng" cap="none" strike="noStrike">
                        <a:solidFill>
                          <a:schemeClr val="accent1"/>
                        </a:solidFill>
                        <a:latin typeface="Lato"/>
                        <a:ea typeface="Lato"/>
                        <a:cs typeface="Lato"/>
                        <a:sym typeface="Lato"/>
                      </a:endParaRPr>
                    </a:p>
                    <a:p>
                      <a:pPr indent="-292100" lvl="0" marL="457200" marR="0" rtl="0" algn="l">
                        <a:lnSpc>
                          <a:spcPct val="115000"/>
                        </a:lnSpc>
                        <a:spcBef>
                          <a:spcPts val="160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Setting up AVS and getting it working with controlling the Bluetooth audio (Next, Pause, etc.)</a:t>
                      </a:r>
                      <a:br>
                        <a:rPr lang="en" sz="1000" u="none" cap="none" strike="noStrike">
                          <a:solidFill>
                            <a:schemeClr val="accent1"/>
                          </a:solidFill>
                          <a:latin typeface="Lato"/>
                          <a:ea typeface="Lato"/>
                          <a:cs typeface="Lato"/>
                          <a:sym typeface="Lato"/>
                        </a:rPr>
                      </a:br>
                      <a:endParaRPr sz="1000" u="none" cap="none" strike="noStrike">
                        <a:solidFill>
                          <a:schemeClr val="accent1"/>
                        </a:solidFill>
                        <a:latin typeface="Lato"/>
                        <a:ea typeface="Lato"/>
                        <a:cs typeface="Lato"/>
                        <a:sym typeface="Lato"/>
                      </a:endParaRPr>
                    </a:p>
                    <a:p>
                      <a:pPr indent="-292100" lvl="0" marL="457200" marR="0" rtl="0" algn="l">
                        <a:lnSpc>
                          <a:spcPct val="115000"/>
                        </a:lnSpc>
                        <a:spcBef>
                          <a:spcPts val="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Controlling LEDs, sensors, display, etc. via Alexa (“Alexa, turn off the LEDs”) with Smart Home for AVS</a:t>
                      </a:r>
                      <a:br>
                        <a:rPr lang="en" sz="1000" u="none" cap="none" strike="noStrike">
                          <a:solidFill>
                            <a:schemeClr val="accent1"/>
                          </a:solidFill>
                          <a:latin typeface="Lato"/>
                          <a:ea typeface="Lato"/>
                          <a:cs typeface="Lato"/>
                          <a:sym typeface="Lato"/>
                        </a:rPr>
                      </a:br>
                      <a:endParaRPr sz="1000" u="none" cap="none" strike="noStrike">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sng" cap="none" strike="noStrike">
                          <a:solidFill>
                            <a:schemeClr val="accent1"/>
                          </a:solidFill>
                          <a:latin typeface="Lato"/>
                          <a:ea typeface="Lato"/>
                          <a:cs typeface="Lato"/>
                          <a:sym typeface="Lato"/>
                        </a:rPr>
                        <a:t>LED Synchronization</a:t>
                      </a:r>
                      <a:endParaRPr b="1" sz="1500" u="sng" cap="none" strike="noStrike">
                        <a:solidFill>
                          <a:schemeClr val="accent1"/>
                        </a:solidFill>
                        <a:latin typeface="Lato"/>
                        <a:ea typeface="Lato"/>
                        <a:cs typeface="Lato"/>
                        <a:sym typeface="Lato"/>
                      </a:endParaRPr>
                    </a:p>
                    <a:p>
                      <a:pPr indent="-292100" lvl="0" marL="457200" marR="0" rtl="0" algn="l">
                        <a:lnSpc>
                          <a:spcPct val="115000"/>
                        </a:lnSpc>
                        <a:spcBef>
                          <a:spcPts val="160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Intercepting Bluetooth audio to perform processing</a:t>
                      </a:r>
                      <a:br>
                        <a:rPr lang="en" sz="1000" u="none" cap="none" strike="noStrike">
                          <a:solidFill>
                            <a:schemeClr val="accent1"/>
                          </a:solidFill>
                          <a:latin typeface="Lato"/>
                          <a:ea typeface="Lato"/>
                          <a:cs typeface="Lato"/>
                          <a:sym typeface="Lato"/>
                        </a:rPr>
                      </a:br>
                      <a:endParaRPr sz="1000" u="none" cap="none" strike="noStrike">
                        <a:solidFill>
                          <a:schemeClr val="accent1"/>
                        </a:solidFill>
                        <a:latin typeface="Lato"/>
                        <a:ea typeface="Lato"/>
                        <a:cs typeface="Lato"/>
                        <a:sym typeface="Lato"/>
                      </a:endParaRPr>
                    </a:p>
                    <a:p>
                      <a:pPr indent="-292100" lvl="0" marL="457200" marR="0" rtl="0" algn="l">
                        <a:lnSpc>
                          <a:spcPct val="115000"/>
                        </a:lnSpc>
                        <a:spcBef>
                          <a:spcPts val="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Processing data efficiently in real time (low-latency)</a:t>
                      </a:r>
                      <a:br>
                        <a:rPr lang="en" sz="1000" u="none" cap="none" strike="noStrike">
                          <a:solidFill>
                            <a:schemeClr val="accent1"/>
                          </a:solidFill>
                          <a:latin typeface="Lato"/>
                          <a:ea typeface="Lato"/>
                          <a:cs typeface="Lato"/>
                          <a:sym typeface="Lato"/>
                        </a:rPr>
                      </a:br>
                      <a:endParaRPr sz="1000" u="none" cap="none" strike="noStrike">
                        <a:solidFill>
                          <a:schemeClr val="accent1"/>
                        </a:solidFill>
                        <a:latin typeface="Lato"/>
                        <a:ea typeface="Lato"/>
                        <a:cs typeface="Lato"/>
                        <a:sym typeface="Lato"/>
                      </a:endParaRPr>
                    </a:p>
                    <a:p>
                      <a:pPr indent="-292100" lvl="0" marL="457200" marR="0" rtl="0" algn="l">
                        <a:lnSpc>
                          <a:spcPct val="115000"/>
                        </a:lnSpc>
                        <a:spcBef>
                          <a:spcPts val="0"/>
                        </a:spcBef>
                        <a:spcAft>
                          <a:spcPts val="0"/>
                        </a:spcAft>
                        <a:buClr>
                          <a:schemeClr val="accent1"/>
                        </a:buClr>
                        <a:buSzPts val="1000"/>
                        <a:buFont typeface="Lato"/>
                        <a:buChar char="●"/>
                      </a:pPr>
                      <a:r>
                        <a:rPr lang="en" sz="1000" u="none" cap="none" strike="noStrike">
                          <a:solidFill>
                            <a:schemeClr val="accent1"/>
                          </a:solidFill>
                          <a:latin typeface="Lato"/>
                          <a:ea typeface="Lato"/>
                          <a:cs typeface="Lato"/>
                          <a:sym typeface="Lato"/>
                        </a:rPr>
                        <a:t>Creating visualizations from processed data</a:t>
                      </a:r>
                      <a:endParaRPr sz="1000" u="none" cap="none" strike="noStrike">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cxnSp>
        <p:nvCxnSpPr>
          <p:cNvPr id="276" name="Google Shape;276;p17"/>
          <p:cNvCxnSpPr/>
          <p:nvPr/>
        </p:nvCxnSpPr>
        <p:spPr>
          <a:xfrm>
            <a:off x="3203622" y="3263604"/>
            <a:ext cx="5157900" cy="6000"/>
          </a:xfrm>
          <a:prstGeom prst="straightConnector1">
            <a:avLst/>
          </a:prstGeom>
          <a:noFill/>
          <a:ln cap="flat" cmpd="sng" w="38100">
            <a:solidFill>
              <a:srgbClr val="666666"/>
            </a:solidFill>
            <a:prstDash val="solid"/>
            <a:round/>
            <a:headEnd len="sm" w="sm" type="none"/>
            <a:tailEnd len="sm" w="sm" type="none"/>
          </a:ln>
        </p:spPr>
      </p:cxnSp>
      <p:cxnSp>
        <p:nvCxnSpPr>
          <p:cNvPr id="277" name="Google Shape;277;p17"/>
          <p:cNvCxnSpPr>
            <a:stCxn id="278" idx="1"/>
          </p:cNvCxnSpPr>
          <p:nvPr/>
        </p:nvCxnSpPr>
        <p:spPr>
          <a:xfrm flipH="1" rot="10800000">
            <a:off x="65274" y="3263638"/>
            <a:ext cx="2951700" cy="23400"/>
          </a:xfrm>
          <a:prstGeom prst="straightConnector1">
            <a:avLst/>
          </a:prstGeom>
          <a:noFill/>
          <a:ln cap="flat" cmpd="sng" w="38100">
            <a:solidFill>
              <a:srgbClr val="B7B7B7"/>
            </a:solidFill>
            <a:prstDash val="solid"/>
            <a:round/>
            <a:headEnd len="sm" w="sm" type="none"/>
            <a:tailEnd len="sm" w="sm" type="none"/>
          </a:ln>
        </p:spPr>
      </p:cxnSp>
      <p:sp>
        <p:nvSpPr>
          <p:cNvPr id="279" name="Google Shape;27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Timeline</a:t>
            </a:r>
            <a:endParaRPr sz="3000"/>
          </a:p>
        </p:txBody>
      </p:sp>
      <p:grpSp>
        <p:nvGrpSpPr>
          <p:cNvPr id="280" name="Google Shape;280;p17"/>
          <p:cNvGrpSpPr/>
          <p:nvPr/>
        </p:nvGrpSpPr>
        <p:grpSpPr>
          <a:xfrm>
            <a:off x="3480907" y="2678680"/>
            <a:ext cx="1029017" cy="1039007"/>
            <a:chOff x="6415277" y="2678680"/>
            <a:chExt cx="1029017" cy="1039007"/>
          </a:xfrm>
        </p:grpSpPr>
        <p:sp>
          <p:nvSpPr>
            <p:cNvPr id="281" name="Google Shape;281;p17"/>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Lato"/>
                  <a:ea typeface="Lato"/>
                  <a:cs typeface="Lato"/>
                  <a:sym typeface="Lato"/>
                </a:rPr>
                <a:t>Bluetooth connectivity &amp; information</a:t>
              </a:r>
              <a:endParaRPr b="0" i="0" sz="900" u="none" cap="none" strike="noStrike">
                <a:solidFill>
                  <a:srgbClr val="FFFFFF"/>
                </a:solidFill>
                <a:latin typeface="Lato"/>
                <a:ea typeface="Lato"/>
                <a:cs typeface="Lato"/>
                <a:sym typeface="Lato"/>
              </a:endParaRPr>
            </a:p>
          </p:txBody>
        </p:sp>
        <p:sp>
          <p:nvSpPr>
            <p:cNvPr id="282" name="Google Shape;282;p17"/>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13 Mar</a:t>
              </a:r>
              <a:endParaRPr b="1" i="0" sz="700" u="none" cap="none" strike="noStrike">
                <a:solidFill>
                  <a:srgbClr val="FFFFFF"/>
                </a:solidFill>
                <a:latin typeface="Raleway"/>
                <a:ea typeface="Raleway"/>
                <a:cs typeface="Raleway"/>
                <a:sym typeface="Raleway"/>
              </a:endParaRPr>
            </a:p>
          </p:txBody>
        </p:sp>
      </p:grpSp>
      <p:grpSp>
        <p:nvGrpSpPr>
          <p:cNvPr id="283" name="Google Shape;283;p17"/>
          <p:cNvGrpSpPr/>
          <p:nvPr/>
        </p:nvGrpSpPr>
        <p:grpSpPr>
          <a:xfrm>
            <a:off x="5777450" y="2678680"/>
            <a:ext cx="1029011" cy="1039104"/>
            <a:chOff x="7532731" y="2678680"/>
            <a:chExt cx="1029011" cy="1039104"/>
          </a:xfrm>
        </p:grpSpPr>
        <p:sp>
          <p:nvSpPr>
            <p:cNvPr id="284" name="Google Shape;284;p17"/>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Enclosure assembled</a:t>
              </a:r>
              <a:endParaRPr b="0" i="0" sz="900" u="none" cap="none" strike="noStrike">
                <a:solidFill>
                  <a:srgbClr val="FFFFFF"/>
                </a:solidFill>
                <a:latin typeface="Lato"/>
                <a:ea typeface="Lato"/>
                <a:cs typeface="Lato"/>
                <a:sym typeface="Lato"/>
              </a:endParaRPr>
            </a:p>
          </p:txBody>
        </p:sp>
        <p:sp>
          <p:nvSpPr>
            <p:cNvPr id="285" name="Google Shape;285;p17"/>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27 Mar</a:t>
              </a:r>
              <a:endParaRPr b="1" i="0" sz="700" u="none" cap="none" strike="noStrike">
                <a:solidFill>
                  <a:srgbClr val="FFFFFF"/>
                </a:solidFill>
                <a:latin typeface="Raleway"/>
                <a:ea typeface="Raleway"/>
                <a:cs typeface="Raleway"/>
                <a:sym typeface="Raleway"/>
              </a:endParaRPr>
            </a:p>
          </p:txBody>
        </p:sp>
      </p:grpSp>
      <p:grpSp>
        <p:nvGrpSpPr>
          <p:cNvPr id="286" name="Google Shape;286;p17"/>
          <p:cNvGrpSpPr/>
          <p:nvPr/>
        </p:nvGrpSpPr>
        <p:grpSpPr>
          <a:xfrm>
            <a:off x="1195649" y="2678680"/>
            <a:ext cx="1029024" cy="1039007"/>
            <a:chOff x="4180373" y="2678680"/>
            <a:chExt cx="1029024" cy="1039007"/>
          </a:xfrm>
        </p:grpSpPr>
        <p:sp>
          <p:nvSpPr>
            <p:cNvPr id="287" name="Google Shape;287;p17"/>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Lato"/>
                  <a:ea typeface="Lato"/>
                  <a:cs typeface="Lato"/>
                  <a:sym typeface="Lato"/>
                </a:rPr>
                <a:t>Have all necessary components tested</a:t>
              </a:r>
              <a:endParaRPr b="0" i="0" sz="800" u="none" cap="none" strike="noStrike">
                <a:solidFill>
                  <a:srgbClr val="FFFFFF"/>
                </a:solidFill>
                <a:latin typeface="Lato"/>
                <a:ea typeface="Lato"/>
                <a:cs typeface="Lato"/>
                <a:sym typeface="Lato"/>
              </a:endParaRPr>
            </a:p>
          </p:txBody>
        </p:sp>
        <p:sp>
          <p:nvSpPr>
            <p:cNvPr id="288" name="Google Shape;288;p17"/>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27 Feb</a:t>
              </a:r>
              <a:endParaRPr b="1" i="0" sz="700" u="none" cap="none" strike="noStrike">
                <a:solidFill>
                  <a:srgbClr val="FFFFFF"/>
                </a:solidFill>
                <a:latin typeface="Raleway"/>
                <a:ea typeface="Raleway"/>
                <a:cs typeface="Raleway"/>
                <a:sym typeface="Raleway"/>
              </a:endParaRPr>
            </a:p>
          </p:txBody>
        </p:sp>
      </p:grpSp>
      <p:grpSp>
        <p:nvGrpSpPr>
          <p:cNvPr id="289" name="Google Shape;289;p17"/>
          <p:cNvGrpSpPr/>
          <p:nvPr/>
        </p:nvGrpSpPr>
        <p:grpSpPr>
          <a:xfrm>
            <a:off x="65274" y="2678680"/>
            <a:ext cx="1029028" cy="1039008"/>
            <a:chOff x="3062921" y="2678680"/>
            <a:chExt cx="1029028" cy="1039008"/>
          </a:xfrm>
        </p:grpSpPr>
        <p:sp>
          <p:nvSpPr>
            <p:cNvPr id="278" name="Google Shape;278;p17"/>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Proposal</a:t>
              </a:r>
              <a:endParaRPr b="0" i="0" sz="900" u="none" cap="none" strike="noStrike">
                <a:solidFill>
                  <a:srgbClr val="FFFFFF"/>
                </a:solidFill>
                <a:latin typeface="Lato"/>
                <a:ea typeface="Lato"/>
                <a:cs typeface="Lato"/>
                <a:sym typeface="Lato"/>
              </a:endParaRPr>
            </a:p>
          </p:txBody>
        </p:sp>
        <p:sp>
          <p:nvSpPr>
            <p:cNvPr id="290" name="Google Shape;290;p17"/>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Raleway"/>
                  <a:ea typeface="Raleway"/>
                  <a:cs typeface="Raleway"/>
                  <a:sym typeface="Raleway"/>
                </a:rPr>
                <a:t>TODAY</a:t>
              </a:r>
              <a:endParaRPr b="0" i="0" sz="700" u="none" cap="none" strike="noStrike">
                <a:solidFill>
                  <a:srgbClr val="FFFFFF"/>
                </a:solidFill>
                <a:latin typeface="Raleway"/>
                <a:ea typeface="Raleway"/>
                <a:cs typeface="Raleway"/>
                <a:sym typeface="Raleway"/>
              </a:endParaRPr>
            </a:p>
          </p:txBody>
        </p:sp>
      </p:grpSp>
      <p:grpSp>
        <p:nvGrpSpPr>
          <p:cNvPr id="291" name="Google Shape;291;p17"/>
          <p:cNvGrpSpPr/>
          <p:nvPr/>
        </p:nvGrpSpPr>
        <p:grpSpPr>
          <a:xfrm>
            <a:off x="2331445" y="2678680"/>
            <a:ext cx="1029017" cy="1039007"/>
            <a:chOff x="6415277" y="2678680"/>
            <a:chExt cx="1029017" cy="1039007"/>
          </a:xfrm>
        </p:grpSpPr>
        <p:sp>
          <p:nvSpPr>
            <p:cNvPr id="292" name="Google Shape;292;p17"/>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Basic LED control</a:t>
              </a:r>
              <a:endParaRPr b="0" i="0" sz="900" u="none" cap="none" strike="noStrike">
                <a:solidFill>
                  <a:srgbClr val="FFFFFF"/>
                </a:solidFill>
                <a:latin typeface="Lato"/>
                <a:ea typeface="Lato"/>
                <a:cs typeface="Lato"/>
                <a:sym typeface="Lato"/>
              </a:endParaRPr>
            </a:p>
          </p:txBody>
        </p:sp>
        <p:sp>
          <p:nvSpPr>
            <p:cNvPr id="293" name="Google Shape;293;p17"/>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6 Mar</a:t>
              </a:r>
              <a:endParaRPr b="1" i="0" sz="700" u="none" cap="none" strike="noStrike">
                <a:solidFill>
                  <a:srgbClr val="FFFFFF"/>
                </a:solidFill>
                <a:latin typeface="Raleway"/>
                <a:ea typeface="Raleway"/>
                <a:cs typeface="Raleway"/>
                <a:sym typeface="Raleway"/>
              </a:endParaRPr>
            </a:p>
          </p:txBody>
        </p:sp>
      </p:grpSp>
      <p:grpSp>
        <p:nvGrpSpPr>
          <p:cNvPr id="294" name="Google Shape;294;p17"/>
          <p:cNvGrpSpPr/>
          <p:nvPr/>
        </p:nvGrpSpPr>
        <p:grpSpPr>
          <a:xfrm>
            <a:off x="4622867" y="2678680"/>
            <a:ext cx="1029011" cy="1039104"/>
            <a:chOff x="7532731" y="2678680"/>
            <a:chExt cx="1029011" cy="1039104"/>
          </a:xfrm>
        </p:grpSpPr>
        <p:sp>
          <p:nvSpPr>
            <p:cNvPr id="295" name="Google Shape;295;p17"/>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Speakers / Amplifier working</a:t>
              </a:r>
              <a:endParaRPr b="0" i="0" sz="900" u="none" cap="none" strike="noStrike">
                <a:solidFill>
                  <a:srgbClr val="FFFFFF"/>
                </a:solidFill>
                <a:latin typeface="Lato"/>
                <a:ea typeface="Lato"/>
                <a:cs typeface="Lato"/>
                <a:sym typeface="Lato"/>
              </a:endParaRPr>
            </a:p>
          </p:txBody>
        </p:sp>
        <p:sp>
          <p:nvSpPr>
            <p:cNvPr id="296" name="Google Shape;296;p17"/>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20 Mar</a:t>
              </a:r>
              <a:endParaRPr b="1" i="0" sz="700" u="none" cap="none" strike="noStrike">
                <a:solidFill>
                  <a:srgbClr val="FFFFFF"/>
                </a:solidFill>
                <a:latin typeface="Raleway"/>
                <a:ea typeface="Raleway"/>
                <a:cs typeface="Raleway"/>
                <a:sym typeface="Raleway"/>
              </a:endParaRPr>
            </a:p>
          </p:txBody>
        </p:sp>
      </p:grpSp>
      <p:grpSp>
        <p:nvGrpSpPr>
          <p:cNvPr id="297" name="Google Shape;297;p17"/>
          <p:cNvGrpSpPr/>
          <p:nvPr/>
        </p:nvGrpSpPr>
        <p:grpSpPr>
          <a:xfrm>
            <a:off x="6935815" y="2678680"/>
            <a:ext cx="1029011" cy="1039104"/>
            <a:chOff x="7532731" y="2678680"/>
            <a:chExt cx="1029011" cy="1039104"/>
          </a:xfrm>
        </p:grpSpPr>
        <p:sp>
          <p:nvSpPr>
            <p:cNvPr id="298" name="Google Shape;298;p17"/>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Basic AVS integration</a:t>
              </a:r>
              <a:endParaRPr b="0" i="0" sz="900" u="none" cap="none" strike="noStrike">
                <a:solidFill>
                  <a:srgbClr val="FFFFFF"/>
                </a:solidFill>
                <a:latin typeface="Lato"/>
                <a:ea typeface="Lato"/>
                <a:cs typeface="Lato"/>
                <a:sym typeface="Lato"/>
              </a:endParaRPr>
            </a:p>
          </p:txBody>
        </p:sp>
        <p:sp>
          <p:nvSpPr>
            <p:cNvPr id="299" name="Google Shape;299;p17"/>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3 Apr</a:t>
              </a:r>
              <a:endParaRPr b="1" i="0" sz="700" u="none" cap="none" strike="noStrike">
                <a:solidFill>
                  <a:srgbClr val="FFFFFF"/>
                </a:solidFill>
                <a:latin typeface="Raleway"/>
                <a:ea typeface="Raleway"/>
                <a:cs typeface="Raleway"/>
                <a:sym typeface="Raleway"/>
              </a:endParaRPr>
            </a:p>
          </p:txBody>
        </p:sp>
      </p:grpSp>
      <p:grpSp>
        <p:nvGrpSpPr>
          <p:cNvPr id="300" name="Google Shape;300;p17"/>
          <p:cNvGrpSpPr/>
          <p:nvPr/>
        </p:nvGrpSpPr>
        <p:grpSpPr>
          <a:xfrm>
            <a:off x="8066274" y="2678680"/>
            <a:ext cx="1029028" cy="1039008"/>
            <a:chOff x="3062921" y="2678680"/>
            <a:chExt cx="1029028" cy="1039008"/>
          </a:xfrm>
        </p:grpSpPr>
        <p:sp>
          <p:nvSpPr>
            <p:cNvPr id="301" name="Google Shape;301;p17"/>
            <p:cNvSpPr txBox="1"/>
            <p:nvPr/>
          </p:nvSpPr>
          <p:spPr>
            <a:xfrm>
              <a:off x="3062921" y="2856388"/>
              <a:ext cx="1029000" cy="86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Integration Test</a:t>
              </a:r>
              <a:endParaRPr b="0" i="0" sz="900" u="none" cap="none" strike="noStrike">
                <a:solidFill>
                  <a:srgbClr val="FFFFFF"/>
                </a:solidFill>
                <a:latin typeface="Lato"/>
                <a:ea typeface="Lato"/>
                <a:cs typeface="Lato"/>
                <a:sym typeface="Lato"/>
              </a:endParaRPr>
            </a:p>
          </p:txBody>
        </p:sp>
        <p:sp>
          <p:nvSpPr>
            <p:cNvPr id="302" name="Google Shape;302;p17"/>
            <p:cNvSpPr txBox="1"/>
            <p:nvPr/>
          </p:nvSpPr>
          <p:spPr>
            <a:xfrm>
              <a:off x="3062949" y="2678680"/>
              <a:ext cx="1029000" cy="164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Raleway"/>
                  <a:ea typeface="Raleway"/>
                  <a:cs typeface="Raleway"/>
                  <a:sym typeface="Raleway"/>
                </a:rPr>
                <a:t>17 Apr</a:t>
              </a:r>
              <a:endParaRPr b="1" i="0" sz="700" u="none" cap="none" strike="noStrike">
                <a:solidFill>
                  <a:srgbClr val="FFFFFF"/>
                </a:solidFill>
                <a:latin typeface="Raleway"/>
                <a:ea typeface="Raleway"/>
                <a:cs typeface="Raleway"/>
                <a:sym typeface="Raleway"/>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ph type="title"/>
          </p:nvPr>
        </p:nvSpPr>
        <p:spPr>
          <a:xfrm>
            <a:off x="727650" y="1125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Our Team</a:t>
            </a:r>
            <a:endParaRPr/>
          </a:p>
        </p:txBody>
      </p:sp>
      <p:sp>
        <p:nvSpPr>
          <p:cNvPr id="146" name="Google Shape;146;p2"/>
          <p:cNvSpPr txBox="1"/>
          <p:nvPr/>
        </p:nvSpPr>
        <p:spPr>
          <a:xfrm>
            <a:off x="1150085" y="3504900"/>
            <a:ext cx="1472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Cameron Haley</a:t>
            </a:r>
            <a:endParaRPr b="0" i="0" sz="9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B.S. Computer Engineering</a:t>
            </a:r>
            <a:endParaRPr b="0" i="1" sz="900" u="none" cap="none" strike="noStrike">
              <a:solidFill>
                <a:srgbClr val="000000"/>
              </a:solidFill>
              <a:latin typeface="Lato"/>
              <a:ea typeface="Lato"/>
              <a:cs typeface="Lato"/>
              <a:sym typeface="Lato"/>
            </a:endParaRPr>
          </a:p>
        </p:txBody>
      </p:sp>
      <p:grpSp>
        <p:nvGrpSpPr>
          <p:cNvPr id="147" name="Google Shape;147;p2"/>
          <p:cNvGrpSpPr/>
          <p:nvPr/>
        </p:nvGrpSpPr>
        <p:grpSpPr>
          <a:xfrm>
            <a:off x="2941455" y="2032650"/>
            <a:ext cx="1472400" cy="2072550"/>
            <a:chOff x="729375" y="2032650"/>
            <a:chExt cx="1472400" cy="2072550"/>
          </a:xfrm>
        </p:grpSpPr>
        <p:pic>
          <p:nvPicPr>
            <p:cNvPr id="148" name="Google Shape;148;p2"/>
            <p:cNvPicPr preferRelativeResize="0"/>
            <p:nvPr/>
          </p:nvPicPr>
          <p:blipFill rotWithShape="1">
            <a:blip r:embed="rId3">
              <a:alphaModFix/>
            </a:blip>
            <a:srcRect b="0" l="0" r="0" t="0"/>
            <a:stretch/>
          </p:blipFill>
          <p:spPr>
            <a:xfrm>
              <a:off x="729450" y="2032650"/>
              <a:ext cx="1472250" cy="1472250"/>
            </a:xfrm>
            <a:prstGeom prst="rect">
              <a:avLst/>
            </a:prstGeom>
            <a:noFill/>
            <a:ln>
              <a:noFill/>
            </a:ln>
          </p:spPr>
        </p:pic>
        <p:sp>
          <p:nvSpPr>
            <p:cNvPr id="149" name="Google Shape;149;p2"/>
            <p:cNvSpPr txBox="1"/>
            <p:nvPr/>
          </p:nvSpPr>
          <p:spPr>
            <a:xfrm>
              <a:off x="729375" y="3504900"/>
              <a:ext cx="14724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Anthony Banuelos</a:t>
              </a:r>
              <a:br>
                <a:rPr b="0" i="0" lang="en" sz="900" u="none" cap="none" strike="noStrike">
                  <a:solidFill>
                    <a:srgbClr val="000000"/>
                  </a:solidFill>
                  <a:latin typeface="Lato"/>
                  <a:ea typeface="Lato"/>
                  <a:cs typeface="Lato"/>
                  <a:sym typeface="Lato"/>
                </a:rPr>
              </a:br>
              <a:r>
                <a:rPr b="0" i="1" lang="en" sz="900" u="none" cap="none" strike="noStrike">
                  <a:solidFill>
                    <a:srgbClr val="000000"/>
                  </a:solidFill>
                  <a:latin typeface="Lato"/>
                  <a:ea typeface="Lato"/>
                  <a:cs typeface="Lato"/>
                  <a:sym typeface="Lato"/>
                </a:rPr>
                <a:t>B.S. Computer and Cybersecurity Engineering</a:t>
              </a:r>
              <a:endParaRPr b="0" i="1" sz="900" u="none" cap="none" strike="noStrike">
                <a:solidFill>
                  <a:srgbClr val="000000"/>
                </a:solidFill>
                <a:latin typeface="Lato"/>
                <a:ea typeface="Lato"/>
                <a:cs typeface="Lato"/>
                <a:sym typeface="Lato"/>
              </a:endParaRPr>
            </a:p>
          </p:txBody>
        </p:sp>
      </p:grpSp>
      <p:grpSp>
        <p:nvGrpSpPr>
          <p:cNvPr id="150" name="Google Shape;150;p2"/>
          <p:cNvGrpSpPr/>
          <p:nvPr/>
        </p:nvGrpSpPr>
        <p:grpSpPr>
          <a:xfrm>
            <a:off x="6521515" y="2032650"/>
            <a:ext cx="1472400" cy="1933950"/>
            <a:chOff x="729375" y="2032650"/>
            <a:chExt cx="1472400" cy="1933950"/>
          </a:xfrm>
        </p:grpSpPr>
        <p:pic>
          <p:nvPicPr>
            <p:cNvPr id="151" name="Google Shape;151;p2"/>
            <p:cNvPicPr preferRelativeResize="0"/>
            <p:nvPr/>
          </p:nvPicPr>
          <p:blipFill rotWithShape="1">
            <a:blip r:embed="rId4">
              <a:alphaModFix/>
            </a:blip>
            <a:srcRect b="0" l="0" r="0" t="0"/>
            <a:stretch/>
          </p:blipFill>
          <p:spPr>
            <a:xfrm>
              <a:off x="729450" y="2032650"/>
              <a:ext cx="1472250" cy="1472250"/>
            </a:xfrm>
            <a:prstGeom prst="rect">
              <a:avLst/>
            </a:prstGeom>
            <a:noFill/>
            <a:ln>
              <a:noFill/>
            </a:ln>
          </p:spPr>
        </p:pic>
        <p:sp>
          <p:nvSpPr>
            <p:cNvPr id="152" name="Google Shape;152;p2"/>
            <p:cNvSpPr txBox="1"/>
            <p:nvPr/>
          </p:nvSpPr>
          <p:spPr>
            <a:xfrm>
              <a:off x="729375" y="3504900"/>
              <a:ext cx="1472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Kamil Kaczmarczyk</a:t>
              </a:r>
              <a:endParaRPr b="0" i="0" sz="9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B.S. Computer Engineering</a:t>
              </a:r>
              <a:endParaRPr b="0" i="1" sz="900" u="none" cap="none" strike="noStrike">
                <a:solidFill>
                  <a:srgbClr val="000000"/>
                </a:solidFill>
                <a:latin typeface="Lato"/>
                <a:ea typeface="Lato"/>
                <a:cs typeface="Lato"/>
                <a:sym typeface="Lato"/>
              </a:endParaRPr>
            </a:p>
          </p:txBody>
        </p:sp>
      </p:grpSp>
      <p:pic>
        <p:nvPicPr>
          <p:cNvPr id="153" name="Google Shape;153;p2"/>
          <p:cNvPicPr preferRelativeResize="0"/>
          <p:nvPr/>
        </p:nvPicPr>
        <p:blipFill rotWithShape="1">
          <a:blip r:embed="rId5">
            <a:alphaModFix/>
          </a:blip>
          <a:srcRect b="0" l="0" r="0" t="7868"/>
          <a:stretch/>
        </p:blipFill>
        <p:spPr>
          <a:xfrm>
            <a:off x="2940775" y="1749350"/>
            <a:ext cx="1472400" cy="1798475"/>
          </a:xfrm>
          <a:prstGeom prst="rect">
            <a:avLst/>
          </a:prstGeom>
          <a:noFill/>
          <a:ln>
            <a:noFill/>
          </a:ln>
        </p:spPr>
      </p:pic>
      <p:sp>
        <p:nvSpPr>
          <p:cNvPr id="154" name="Google Shape;154;p2"/>
          <p:cNvSpPr txBox="1"/>
          <p:nvPr/>
        </p:nvSpPr>
        <p:spPr>
          <a:xfrm>
            <a:off x="4731485" y="3504900"/>
            <a:ext cx="14724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Colin Prochnow</a:t>
            </a:r>
            <a:endParaRPr b="0" i="0" sz="9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Lato"/>
                <a:ea typeface="Lato"/>
                <a:cs typeface="Lato"/>
                <a:sym typeface="Lato"/>
              </a:rPr>
              <a:t>B.S. Computer and Cybersecurity Engineering</a:t>
            </a:r>
            <a:endParaRPr b="0" i="1" sz="900" u="none" cap="none" strike="noStrike">
              <a:solidFill>
                <a:srgbClr val="000000"/>
              </a:solidFill>
              <a:latin typeface="Lato"/>
              <a:ea typeface="Lato"/>
              <a:cs typeface="Lato"/>
              <a:sym typeface="Lato"/>
            </a:endParaRPr>
          </a:p>
        </p:txBody>
      </p:sp>
      <p:pic>
        <p:nvPicPr>
          <p:cNvPr id="155" name="Google Shape;155;p2"/>
          <p:cNvPicPr preferRelativeResize="0"/>
          <p:nvPr/>
        </p:nvPicPr>
        <p:blipFill rotWithShape="1">
          <a:blip r:embed="rId6">
            <a:alphaModFix/>
          </a:blip>
          <a:srcRect b="0" l="0" r="0" t="0"/>
          <a:stretch/>
        </p:blipFill>
        <p:spPr>
          <a:xfrm>
            <a:off x="6370025" y="1749338"/>
            <a:ext cx="1775400" cy="1775400"/>
          </a:xfrm>
          <a:prstGeom prst="rect">
            <a:avLst/>
          </a:prstGeom>
          <a:noFill/>
          <a:ln>
            <a:noFill/>
          </a:ln>
        </p:spPr>
      </p:pic>
      <p:pic>
        <p:nvPicPr>
          <p:cNvPr id="156" name="Google Shape;156;p2"/>
          <p:cNvPicPr preferRelativeResize="0"/>
          <p:nvPr/>
        </p:nvPicPr>
        <p:blipFill rotWithShape="1">
          <a:blip r:embed="rId7">
            <a:alphaModFix/>
          </a:blip>
          <a:srcRect b="0" l="0" r="0" t="0"/>
          <a:stretch/>
        </p:blipFill>
        <p:spPr>
          <a:xfrm>
            <a:off x="1035025" y="1822250"/>
            <a:ext cx="1702500" cy="1702500"/>
          </a:xfrm>
          <a:prstGeom prst="rect">
            <a:avLst/>
          </a:prstGeom>
          <a:noFill/>
          <a:ln>
            <a:noFill/>
          </a:ln>
        </p:spPr>
      </p:pic>
      <p:pic>
        <p:nvPicPr>
          <p:cNvPr id="157" name="Google Shape;157;p2"/>
          <p:cNvPicPr preferRelativeResize="0"/>
          <p:nvPr/>
        </p:nvPicPr>
        <p:blipFill rotWithShape="1">
          <a:blip r:embed="rId8">
            <a:alphaModFix/>
          </a:blip>
          <a:srcRect b="0" l="12194" r="15220" t="4897"/>
          <a:stretch/>
        </p:blipFill>
        <p:spPr>
          <a:xfrm>
            <a:off x="4863874" y="1774775"/>
            <a:ext cx="1235874" cy="177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1" name="Shape 161"/>
        <p:cNvGrpSpPr/>
        <p:nvPr/>
      </p:nvGrpSpPr>
      <p:grpSpPr>
        <a:xfrm>
          <a:off x="0" y="0"/>
          <a:ext cx="0" cy="0"/>
          <a:chOff x="0" y="0"/>
          <a:chExt cx="0" cy="0"/>
        </a:xfrm>
      </p:grpSpPr>
      <p:sp>
        <p:nvSpPr>
          <p:cNvPr id="162" name="Google Shape;162;p3"/>
          <p:cNvSpPr txBox="1"/>
          <p:nvPr>
            <p:ph type="title"/>
          </p:nvPr>
        </p:nvSpPr>
        <p:spPr>
          <a:xfrm>
            <a:off x="729450" y="1322450"/>
            <a:ext cx="28599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Outline</a:t>
            </a:r>
            <a:endParaRPr/>
          </a:p>
        </p:txBody>
      </p:sp>
      <p:sp>
        <p:nvSpPr>
          <p:cNvPr id="163" name="Google Shape;163;p3"/>
          <p:cNvSpPr txBox="1"/>
          <p:nvPr>
            <p:ph idx="4294967295" type="subTitle"/>
          </p:nvPr>
        </p:nvSpPr>
        <p:spPr>
          <a:xfrm>
            <a:off x="4572000" y="1398627"/>
            <a:ext cx="4080000" cy="325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 sz="1600" u="sng" cap="none" strike="noStrike">
                <a:solidFill>
                  <a:srgbClr val="FFFFFF"/>
                </a:solidFill>
                <a:latin typeface="Lato"/>
                <a:ea typeface="Lato"/>
                <a:cs typeface="Lato"/>
                <a:sym typeface="Lato"/>
                <a:hlinkClick action="ppaction://hlinksldjump" r:id="rId3">
                  <a:extLst>
                    <a:ext uri="{A12FA001-AC4F-418D-AE19-62706E023703}">
                      <ahyp:hlinkClr val="tx"/>
                    </a:ext>
                  </a:extLst>
                </a:hlinkClick>
              </a:rPr>
              <a:t>Alternative Idea Considered</a:t>
            </a:r>
            <a:endParaRPr b="0" i="0" sz="1600" u="sng"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sng" cap="none" strike="noStrike">
                <a:solidFill>
                  <a:srgbClr val="FFFFFF"/>
                </a:solidFill>
                <a:latin typeface="Lato"/>
                <a:ea typeface="Lato"/>
                <a:cs typeface="Lato"/>
                <a:sym typeface="Lato"/>
              </a:rPr>
              <a:t>Our Project</a:t>
            </a:r>
            <a:endParaRPr b="0" i="0" sz="16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sng" cap="none" strike="noStrike">
                <a:solidFill>
                  <a:srgbClr val="FFFFFF"/>
                </a:solidFill>
                <a:latin typeface="Lato"/>
                <a:ea typeface="Lato"/>
                <a:cs typeface="Lato"/>
                <a:sym typeface="Lato"/>
              </a:rPr>
              <a:t>Technical Challenges</a:t>
            </a:r>
            <a:endParaRPr b="0" i="0" sz="16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chemeClr val="accent1"/>
              </a:buClr>
              <a:buSzPts val="1300"/>
              <a:buFont typeface="Lato"/>
              <a:buNone/>
            </a:pPr>
            <a:r>
              <a:rPr b="0" i="0" lang="en" sz="1600" u="sng" cap="none" strike="noStrike">
                <a:solidFill>
                  <a:srgbClr val="FFFFFF"/>
                </a:solidFill>
                <a:latin typeface="Lato"/>
                <a:ea typeface="Lato"/>
                <a:cs typeface="Lato"/>
                <a:sym typeface="Lato"/>
              </a:rPr>
              <a:t>Next Steps</a:t>
            </a:r>
            <a:endParaRPr b="0" i="0" sz="16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Alternative Idea Considered</a:t>
            </a:r>
            <a:endParaRPr/>
          </a:p>
        </p:txBody>
      </p:sp>
      <p:pic>
        <p:nvPicPr>
          <p:cNvPr id="169" name="Google Shape;169;p4"/>
          <p:cNvPicPr preferRelativeResize="0"/>
          <p:nvPr/>
        </p:nvPicPr>
        <p:blipFill rotWithShape="1">
          <a:blip r:embed="rId3">
            <a:alphaModFix/>
          </a:blip>
          <a:srcRect b="-2138" l="0" r="0" t="2140"/>
          <a:stretch/>
        </p:blipFill>
        <p:spPr>
          <a:xfrm>
            <a:off x="6943725" y="2381250"/>
            <a:ext cx="1743075" cy="2381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Fridge</a:t>
            </a:r>
            <a:endParaRPr/>
          </a:p>
        </p:txBody>
      </p:sp>
      <p:sp>
        <p:nvSpPr>
          <p:cNvPr id="175" name="Google Shape;175;p5"/>
          <p:cNvSpPr txBox="1"/>
          <p:nvPr>
            <p:ph idx="1" type="body"/>
          </p:nvPr>
        </p:nvSpPr>
        <p:spPr>
          <a:xfrm>
            <a:off x="673775" y="2023200"/>
            <a:ext cx="7688700" cy="2816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Char char="●"/>
            </a:pPr>
            <a:r>
              <a:rPr lang="en" sz="1200">
                <a:solidFill>
                  <a:srgbClr val="000000"/>
                </a:solidFill>
              </a:rPr>
              <a:t>Requirements:</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UPC lookup API could be a limitation</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2 Power Supplies</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Barcode scanner vs a normal camera</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Decided to use actual barcode scanner</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Issue with placement of scanner?</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How to differentiate going in and out?</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Would need some kind of switch/button</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Could also have two separate scanners, but that would be bulkier</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How to attach the sensors/raspberry pi?</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How to power raspberry pi or even the display if added?</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Do we want a display which can verify the product being scanned?</a:t>
            </a:r>
            <a:endParaRPr sz="1200">
              <a:solidFill>
                <a:srgbClr val="000000"/>
              </a:solidFill>
            </a:endParaRPr>
          </a:p>
          <a:p>
            <a:pPr indent="-304800" lvl="1" marL="914400" rtl="0" algn="l">
              <a:lnSpc>
                <a:spcPct val="100000"/>
              </a:lnSpc>
              <a:spcBef>
                <a:spcPts val="0"/>
              </a:spcBef>
              <a:spcAft>
                <a:spcPts val="0"/>
              </a:spcAft>
              <a:buClr>
                <a:srgbClr val="000000"/>
              </a:buClr>
              <a:buSzPts val="1200"/>
              <a:buChar char="○"/>
            </a:pPr>
            <a:r>
              <a:rPr lang="en" sz="1200">
                <a:solidFill>
                  <a:srgbClr val="000000"/>
                </a:solidFill>
              </a:rPr>
              <a:t>How are we going to interact with this display? Prompt the application? Touchscreen display?</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Feels very software-heavy, the only hardware is a RPi and a scanner (and maybe a display)</a:t>
            </a:r>
            <a:endParaRPr sz="1200">
              <a:solidFill>
                <a:srgbClr val="000000"/>
              </a:solidFill>
            </a:endParaRPr>
          </a:p>
          <a:p>
            <a:pPr indent="0" lvl="0" marL="0" rtl="0" algn="l">
              <a:lnSpc>
                <a:spcPct val="115000"/>
              </a:lnSpc>
              <a:spcBef>
                <a:spcPts val="1400"/>
              </a:spcBef>
              <a:spcAft>
                <a:spcPts val="1600"/>
              </a:spcAft>
              <a:buSzPts val="1300"/>
              <a:buNone/>
            </a:pPr>
            <a:r>
              <a:t/>
            </a:r>
            <a:endParaRPr/>
          </a:p>
        </p:txBody>
      </p:sp>
      <p:sp>
        <p:nvSpPr>
          <p:cNvPr id="176" name="Google Shape;176;p5"/>
          <p:cNvSpPr/>
          <p:nvPr/>
        </p:nvSpPr>
        <p:spPr>
          <a:xfrm>
            <a:off x="4633250" y="645975"/>
            <a:ext cx="4310100" cy="268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rot="10800000">
            <a:off x="4700250" y="598000"/>
            <a:ext cx="4310100" cy="2684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5"/>
          <p:cNvPicPr preferRelativeResize="0"/>
          <p:nvPr/>
        </p:nvPicPr>
        <p:blipFill rotWithShape="1">
          <a:blip r:embed="rId3">
            <a:alphaModFix/>
          </a:blip>
          <a:srcRect b="0" l="0" r="0" t="0"/>
          <a:stretch/>
        </p:blipFill>
        <p:spPr>
          <a:xfrm>
            <a:off x="4922750" y="809500"/>
            <a:ext cx="3865113" cy="2261100"/>
          </a:xfrm>
          <a:prstGeom prst="rect">
            <a:avLst/>
          </a:prstGeom>
          <a:noFill/>
          <a:ln>
            <a:noFill/>
          </a:ln>
        </p:spPr>
      </p:pic>
      <p:sp>
        <p:nvSpPr>
          <p:cNvPr id="179" name="Google Shape;179;p5"/>
          <p:cNvSpPr txBox="1"/>
          <p:nvPr/>
        </p:nvSpPr>
        <p:spPr>
          <a:xfrm>
            <a:off x="111375" y="4758600"/>
            <a:ext cx="1225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300"/>
              <a:buFont typeface="Arial"/>
              <a:buNone/>
            </a:pPr>
            <a:r>
              <a:rPr b="1" i="0" lang="en" sz="1300" u="none" cap="none" strike="noStrike">
                <a:solidFill>
                  <a:schemeClr val="accent1"/>
                </a:solidFill>
                <a:latin typeface="Lato"/>
                <a:ea typeface="Lato"/>
                <a:cs typeface="Lato"/>
                <a:sym typeface="Lato"/>
              </a:rPr>
              <a:t>Kamil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Our Project</a:t>
            </a:r>
            <a:endParaRPr/>
          </a:p>
        </p:txBody>
      </p:sp>
      <p:pic>
        <p:nvPicPr>
          <p:cNvPr id="185" name="Google Shape;185;p6"/>
          <p:cNvPicPr preferRelativeResize="0"/>
          <p:nvPr/>
        </p:nvPicPr>
        <p:blipFill rotWithShape="1">
          <a:blip r:embed="rId3">
            <a:alphaModFix/>
          </a:blip>
          <a:srcRect b="0" l="0" r="0" t="0"/>
          <a:stretch/>
        </p:blipFill>
        <p:spPr>
          <a:xfrm>
            <a:off x="6260425" y="1946637"/>
            <a:ext cx="2578774" cy="2892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191" name="Google Shape;191;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A Bluetooth smart speaker/mirror with a detailed, music-centric GUI for a richer listening experience</a:t>
            </a:r>
            <a:endParaRPr/>
          </a:p>
        </p:txBody>
      </p:sp>
      <p:pic>
        <p:nvPicPr>
          <p:cNvPr id="192" name="Google Shape;192;p7"/>
          <p:cNvPicPr preferRelativeResize="0"/>
          <p:nvPr/>
        </p:nvPicPr>
        <p:blipFill rotWithShape="1">
          <a:blip r:embed="rId3">
            <a:alphaModFix/>
          </a:blip>
          <a:srcRect b="0" l="0" r="0" t="0"/>
          <a:stretch/>
        </p:blipFill>
        <p:spPr>
          <a:xfrm>
            <a:off x="4419600" y="1062950"/>
            <a:ext cx="4419601" cy="3775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198" name="Google Shape;198;p8"/>
          <p:cNvSpPr txBox="1"/>
          <p:nvPr>
            <p:ph idx="1" type="body"/>
          </p:nvPr>
        </p:nvSpPr>
        <p:spPr>
          <a:xfrm>
            <a:off x="730000" y="2825700"/>
            <a:ext cx="2859900" cy="19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Electronics &amp; Circuit Design</a:t>
            </a:r>
            <a:endParaRPr b="1" sz="1500" u="sng"/>
          </a:p>
          <a:p>
            <a:pPr indent="0" lvl="0" marL="0" rtl="0" algn="l">
              <a:lnSpc>
                <a:spcPct val="115000"/>
              </a:lnSpc>
              <a:spcBef>
                <a:spcPts val="1600"/>
              </a:spcBef>
              <a:spcAft>
                <a:spcPts val="1600"/>
              </a:spcAft>
              <a:buSzPts val="1300"/>
              <a:buNone/>
            </a:pPr>
            <a:r>
              <a:rPr lang="en"/>
              <a:t>We chose the Raspberry Pi 4B for its Bluetooth 5.0 capability. It will allow us to interface with the sensors along with allowing control of the LED strips and other components of the smart mirror.</a:t>
            </a:r>
            <a:endParaRPr/>
          </a:p>
        </p:txBody>
      </p:sp>
      <p:sp>
        <p:nvSpPr>
          <p:cNvPr id="199" name="Google Shape;199;p8"/>
          <p:cNvSpPr txBox="1"/>
          <p:nvPr>
            <p:ph idx="1" type="body"/>
          </p:nvPr>
        </p:nvSpPr>
        <p:spPr>
          <a:xfrm>
            <a:off x="730000" y="2444700"/>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Colin</a:t>
            </a:r>
            <a:endParaRPr b="1" sz="1100"/>
          </a:p>
        </p:txBody>
      </p:sp>
      <p:pic>
        <p:nvPicPr>
          <p:cNvPr id="200" name="Google Shape;200;p8"/>
          <p:cNvPicPr preferRelativeResize="0"/>
          <p:nvPr/>
        </p:nvPicPr>
        <p:blipFill rotWithShape="1">
          <a:blip r:embed="rId3">
            <a:alphaModFix/>
          </a:blip>
          <a:srcRect b="0" l="0" r="0" t="0"/>
          <a:stretch/>
        </p:blipFill>
        <p:spPr>
          <a:xfrm>
            <a:off x="3767495" y="505475"/>
            <a:ext cx="5365304" cy="4638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Music Display</a:t>
            </a:r>
            <a:endParaRPr/>
          </a:p>
        </p:txBody>
      </p:sp>
      <p:sp>
        <p:nvSpPr>
          <p:cNvPr id="206" name="Google Shape;206;p9"/>
          <p:cNvSpPr txBox="1"/>
          <p:nvPr>
            <p:ph idx="1" type="body"/>
          </p:nvPr>
        </p:nvSpPr>
        <p:spPr>
          <a:xfrm>
            <a:off x="721225" y="2781725"/>
            <a:ext cx="3300900" cy="19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LEDs</a:t>
            </a:r>
            <a:endParaRPr b="1" sz="1500" u="sng"/>
          </a:p>
          <a:p>
            <a:pPr indent="-298450" lvl="0" marL="457200" rtl="0" algn="l">
              <a:lnSpc>
                <a:spcPct val="115000"/>
              </a:lnSpc>
              <a:spcBef>
                <a:spcPts val="1600"/>
              </a:spcBef>
              <a:spcAft>
                <a:spcPts val="0"/>
              </a:spcAft>
              <a:buSzPts val="1100"/>
              <a:buChar char="●"/>
            </a:pPr>
            <a:r>
              <a:rPr lang="en" sz="1100"/>
              <a:t>WS2812B</a:t>
            </a:r>
            <a:endParaRPr sz="1100"/>
          </a:p>
          <a:p>
            <a:pPr indent="-285750" lvl="1" marL="914400" rtl="0" algn="l">
              <a:lnSpc>
                <a:spcPct val="115000"/>
              </a:lnSpc>
              <a:spcBef>
                <a:spcPts val="0"/>
              </a:spcBef>
              <a:spcAft>
                <a:spcPts val="0"/>
              </a:spcAft>
              <a:buSzPts val="900"/>
              <a:buChar char="○"/>
            </a:pPr>
            <a:r>
              <a:rPr lang="en" sz="900"/>
              <a:t>Individually addressable</a:t>
            </a:r>
            <a:endParaRPr sz="900"/>
          </a:p>
          <a:p>
            <a:pPr indent="-285750" lvl="1" marL="914400" rtl="0" algn="l">
              <a:lnSpc>
                <a:spcPct val="115000"/>
              </a:lnSpc>
              <a:spcBef>
                <a:spcPts val="0"/>
              </a:spcBef>
              <a:spcAft>
                <a:spcPts val="0"/>
              </a:spcAft>
              <a:buSzPts val="900"/>
              <a:buChar char="○"/>
            </a:pPr>
            <a:r>
              <a:rPr lang="en" sz="900"/>
              <a:t>Ex: Sync to beat of music</a:t>
            </a:r>
            <a:endParaRPr sz="900"/>
          </a:p>
          <a:p>
            <a:pPr indent="-298450" lvl="0" marL="457200" rtl="0" algn="l">
              <a:lnSpc>
                <a:spcPct val="115000"/>
              </a:lnSpc>
              <a:spcBef>
                <a:spcPts val="0"/>
              </a:spcBef>
              <a:spcAft>
                <a:spcPts val="0"/>
              </a:spcAft>
              <a:buSzPts val="1100"/>
              <a:buChar char="●"/>
            </a:pPr>
            <a:r>
              <a:rPr lang="en" sz="1100"/>
              <a:t>Raspberry Pi as controller</a:t>
            </a:r>
            <a:endParaRPr sz="1100"/>
          </a:p>
          <a:p>
            <a:pPr indent="-285750" lvl="1" marL="914400" rtl="0" algn="l">
              <a:lnSpc>
                <a:spcPct val="115000"/>
              </a:lnSpc>
              <a:spcBef>
                <a:spcPts val="0"/>
              </a:spcBef>
              <a:spcAft>
                <a:spcPts val="0"/>
              </a:spcAft>
              <a:buSzPts val="900"/>
              <a:buChar char="○"/>
            </a:pPr>
            <a:r>
              <a:rPr lang="en" sz="900"/>
              <a:t>GPIO pins</a:t>
            </a:r>
            <a:endParaRPr sz="900"/>
          </a:p>
          <a:p>
            <a:pPr indent="-285750" lvl="1" marL="914400" rtl="0" algn="l">
              <a:lnSpc>
                <a:spcPct val="115000"/>
              </a:lnSpc>
              <a:spcBef>
                <a:spcPts val="0"/>
              </a:spcBef>
              <a:spcAft>
                <a:spcPts val="0"/>
              </a:spcAft>
              <a:buSzPts val="900"/>
              <a:buChar char="○"/>
            </a:pPr>
            <a:r>
              <a:rPr lang="en" sz="900"/>
              <a:t>Also supply 5V and GND over GPIO pins</a:t>
            </a:r>
            <a:endParaRPr sz="900"/>
          </a:p>
          <a:p>
            <a:pPr indent="-298450" lvl="0" marL="457200" rtl="0" algn="l">
              <a:lnSpc>
                <a:spcPct val="115000"/>
              </a:lnSpc>
              <a:spcBef>
                <a:spcPts val="0"/>
              </a:spcBef>
              <a:spcAft>
                <a:spcPts val="0"/>
              </a:spcAft>
              <a:buSzPts val="1100"/>
              <a:buChar char="●"/>
            </a:pPr>
            <a:r>
              <a:rPr lang="en" sz="1100"/>
              <a:t>PyAudio library</a:t>
            </a:r>
            <a:endParaRPr sz="1100"/>
          </a:p>
          <a:p>
            <a:pPr indent="-285750" lvl="1" marL="914400" rtl="0" algn="l">
              <a:lnSpc>
                <a:spcPct val="115000"/>
              </a:lnSpc>
              <a:spcBef>
                <a:spcPts val="0"/>
              </a:spcBef>
              <a:spcAft>
                <a:spcPts val="0"/>
              </a:spcAft>
              <a:buSzPts val="900"/>
              <a:buChar char="○"/>
            </a:pPr>
            <a:r>
              <a:rPr lang="en" sz="900"/>
              <a:t>Digital signal processing using Fast Fourier transform</a:t>
            </a:r>
            <a:endParaRPr sz="900"/>
          </a:p>
        </p:txBody>
      </p:sp>
      <p:sp>
        <p:nvSpPr>
          <p:cNvPr id="207" name="Google Shape;207;p9"/>
          <p:cNvSpPr txBox="1"/>
          <p:nvPr>
            <p:ph idx="1" type="body"/>
          </p:nvPr>
        </p:nvSpPr>
        <p:spPr>
          <a:xfrm>
            <a:off x="5213375" y="2885525"/>
            <a:ext cx="3300900" cy="19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u="sng"/>
              <a:t>Sensors</a:t>
            </a:r>
            <a:endParaRPr b="1" sz="1500" u="sng"/>
          </a:p>
          <a:p>
            <a:pPr indent="-298450" lvl="0" marL="457200" rtl="0" algn="l">
              <a:lnSpc>
                <a:spcPct val="115000"/>
              </a:lnSpc>
              <a:spcBef>
                <a:spcPts val="1600"/>
              </a:spcBef>
              <a:spcAft>
                <a:spcPts val="0"/>
              </a:spcAft>
              <a:buClr>
                <a:srgbClr val="424242"/>
              </a:buClr>
              <a:buSzPts val="1100"/>
              <a:buFont typeface="Nunito"/>
              <a:buChar char="●"/>
            </a:pPr>
            <a:r>
              <a:rPr lang="en" sz="1100">
                <a:solidFill>
                  <a:srgbClr val="424242"/>
                </a:solidFill>
                <a:latin typeface="Nunito"/>
                <a:ea typeface="Nunito"/>
                <a:cs typeface="Nunito"/>
                <a:sym typeface="Nunito"/>
              </a:rPr>
              <a:t>BME280 </a:t>
            </a:r>
            <a:endParaRPr sz="1100">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en" sz="1100">
                <a:solidFill>
                  <a:srgbClr val="424242"/>
                </a:solidFill>
                <a:latin typeface="Nunito"/>
                <a:ea typeface="Nunito"/>
                <a:cs typeface="Nunito"/>
                <a:sym typeface="Nunito"/>
              </a:rPr>
              <a:t>atmospheric pressure, temperature and humidity sensor</a:t>
            </a:r>
            <a:endParaRPr sz="1100">
              <a:solidFill>
                <a:srgbClr val="424242"/>
              </a:solidFill>
              <a:latin typeface="Nunito"/>
              <a:ea typeface="Nunito"/>
              <a:cs typeface="Nunito"/>
              <a:sym typeface="Nunito"/>
            </a:endParaRPr>
          </a:p>
          <a:p>
            <a:pPr indent="-298450" lvl="0" marL="457200" rtl="0" algn="l">
              <a:lnSpc>
                <a:spcPct val="115000"/>
              </a:lnSpc>
              <a:spcBef>
                <a:spcPts val="0"/>
              </a:spcBef>
              <a:spcAft>
                <a:spcPts val="0"/>
              </a:spcAft>
              <a:buClr>
                <a:srgbClr val="424242"/>
              </a:buClr>
              <a:buSzPts val="1100"/>
              <a:buFont typeface="Nunito"/>
              <a:buChar char="●"/>
            </a:pPr>
            <a:r>
              <a:rPr lang="en" sz="1100">
                <a:solidFill>
                  <a:srgbClr val="424242"/>
                </a:solidFill>
                <a:latin typeface="Nunito"/>
                <a:ea typeface="Nunito"/>
                <a:cs typeface="Nunito"/>
                <a:sym typeface="Nunito"/>
              </a:rPr>
              <a:t>Sensor might be too close to Raspberry Pi when  measuring Temperature</a:t>
            </a:r>
            <a:endParaRPr sz="1100">
              <a:solidFill>
                <a:srgbClr val="424242"/>
              </a:solidFill>
              <a:latin typeface="Nunito"/>
              <a:ea typeface="Nunito"/>
              <a:cs typeface="Nunito"/>
              <a:sym typeface="Nunito"/>
            </a:endParaRPr>
          </a:p>
          <a:p>
            <a:pPr indent="-298450" lvl="0" marL="457200" rtl="0" algn="l">
              <a:lnSpc>
                <a:spcPct val="115000"/>
              </a:lnSpc>
              <a:spcBef>
                <a:spcPts val="0"/>
              </a:spcBef>
              <a:spcAft>
                <a:spcPts val="0"/>
              </a:spcAft>
              <a:buClr>
                <a:srgbClr val="424242"/>
              </a:buClr>
              <a:buSzPts val="1100"/>
              <a:buFont typeface="Nunito"/>
              <a:buChar char="●"/>
            </a:pPr>
            <a:r>
              <a:rPr lang="en" sz="1100">
                <a:solidFill>
                  <a:srgbClr val="424242"/>
                </a:solidFill>
                <a:latin typeface="Nunito"/>
                <a:ea typeface="Nunito"/>
                <a:cs typeface="Nunito"/>
                <a:sym typeface="Nunito"/>
              </a:rPr>
              <a:t>Could use SSH client</a:t>
            </a:r>
            <a:endParaRPr sz="1100">
              <a:solidFill>
                <a:srgbClr val="424242"/>
              </a:solidFill>
              <a:latin typeface="Nunito"/>
              <a:ea typeface="Nunito"/>
              <a:cs typeface="Nunito"/>
              <a:sym typeface="Nunito"/>
            </a:endParaRPr>
          </a:p>
          <a:p>
            <a:pPr indent="-298450" lvl="0" marL="457200" rtl="0" algn="l">
              <a:lnSpc>
                <a:spcPct val="115000"/>
              </a:lnSpc>
              <a:spcBef>
                <a:spcPts val="0"/>
              </a:spcBef>
              <a:spcAft>
                <a:spcPts val="0"/>
              </a:spcAft>
              <a:buClr>
                <a:srgbClr val="424242"/>
              </a:buClr>
              <a:buSzPts val="1100"/>
              <a:buFont typeface="Nunito"/>
              <a:buChar char="●"/>
            </a:pPr>
            <a:r>
              <a:rPr lang="en" sz="1100">
                <a:solidFill>
                  <a:srgbClr val="424242"/>
                </a:solidFill>
                <a:latin typeface="Nunito"/>
                <a:ea typeface="Nunito"/>
                <a:cs typeface="Nunito"/>
                <a:sym typeface="Nunito"/>
              </a:rPr>
              <a:t>Python Library AdaFruit_CircuitPython_BME280</a:t>
            </a:r>
            <a:endParaRPr sz="1100">
              <a:solidFill>
                <a:srgbClr val="424242"/>
              </a:solidFill>
              <a:latin typeface="Nunito"/>
              <a:ea typeface="Nunito"/>
              <a:cs typeface="Nunito"/>
              <a:sym typeface="Nunito"/>
            </a:endParaRPr>
          </a:p>
        </p:txBody>
      </p:sp>
      <p:sp>
        <p:nvSpPr>
          <p:cNvPr id="208" name="Google Shape;208;p9"/>
          <p:cNvSpPr txBox="1"/>
          <p:nvPr>
            <p:ph idx="1" type="body"/>
          </p:nvPr>
        </p:nvSpPr>
        <p:spPr>
          <a:xfrm>
            <a:off x="721225" y="2400725"/>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Colin</a:t>
            </a:r>
            <a:endParaRPr b="1" sz="1100"/>
          </a:p>
        </p:txBody>
      </p:sp>
      <p:sp>
        <p:nvSpPr>
          <p:cNvPr id="209" name="Google Shape;209;p9"/>
          <p:cNvSpPr txBox="1"/>
          <p:nvPr>
            <p:ph idx="1" type="body"/>
          </p:nvPr>
        </p:nvSpPr>
        <p:spPr>
          <a:xfrm>
            <a:off x="5213375" y="2458200"/>
            <a:ext cx="33009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
              <a:t>Kamil</a:t>
            </a:r>
            <a:endParaRPr b="1" sz="1100"/>
          </a:p>
        </p:txBody>
      </p:sp>
      <p:pic>
        <p:nvPicPr>
          <p:cNvPr id="210" name="Google Shape;210;p9"/>
          <p:cNvPicPr preferRelativeResize="0"/>
          <p:nvPr/>
        </p:nvPicPr>
        <p:blipFill rotWithShape="1">
          <a:blip r:embed="rId3">
            <a:alphaModFix/>
          </a:blip>
          <a:srcRect b="0" l="0" r="0" t="29740"/>
          <a:stretch/>
        </p:blipFill>
        <p:spPr>
          <a:xfrm>
            <a:off x="5986225" y="684375"/>
            <a:ext cx="2528050" cy="177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